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3" r:id="rId1"/>
  </p:sldMasterIdLst>
  <p:notesMasterIdLst>
    <p:notesMasterId r:id="rId28"/>
  </p:notesMasterIdLst>
  <p:sldIdLst>
    <p:sldId id="256" r:id="rId2"/>
    <p:sldId id="296" r:id="rId3"/>
    <p:sldId id="299" r:id="rId4"/>
    <p:sldId id="297" r:id="rId5"/>
    <p:sldId id="300" r:id="rId6"/>
    <p:sldId id="303" r:id="rId7"/>
    <p:sldId id="312" r:id="rId8"/>
    <p:sldId id="313" r:id="rId9"/>
    <p:sldId id="314" r:id="rId10"/>
    <p:sldId id="315" r:id="rId11"/>
    <p:sldId id="316" r:id="rId12"/>
    <p:sldId id="311" r:id="rId13"/>
    <p:sldId id="301" r:id="rId14"/>
    <p:sldId id="298" r:id="rId15"/>
    <p:sldId id="317" r:id="rId16"/>
    <p:sldId id="318" r:id="rId17"/>
    <p:sldId id="319" r:id="rId18"/>
    <p:sldId id="302" r:id="rId19"/>
    <p:sldId id="304" r:id="rId20"/>
    <p:sldId id="305" r:id="rId21"/>
    <p:sldId id="306" r:id="rId22"/>
    <p:sldId id="320" r:id="rId23"/>
    <p:sldId id="307" r:id="rId24"/>
    <p:sldId id="308" r:id="rId25"/>
    <p:sldId id="309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E3EBF5"/>
    <a:srgbClr val="1C5D98"/>
    <a:srgbClr val="2A44C8"/>
    <a:srgbClr val="FB4B05"/>
    <a:srgbClr val="25768F"/>
    <a:srgbClr val="C64F06"/>
    <a:srgbClr val="FF6600"/>
    <a:srgbClr val="13A189"/>
    <a:srgbClr val="1A9A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79" autoAdjust="0"/>
    <p:restoredTop sz="94624" autoAdjust="0"/>
  </p:normalViewPr>
  <p:slideViewPr>
    <p:cSldViewPr>
      <p:cViewPr>
        <p:scale>
          <a:sx n="64" d="100"/>
          <a:sy n="64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59E7-23EA-450B-A1B1-207E035EF90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06513-37D3-4970-A76B-F7E3F88A1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267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1513DAB-642B-4DE5-B0B3-8EFE424AB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0DF9A8-34DA-4F13-A027-178764F6C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D7B213-42A3-42E8-9746-4410DDC40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FF9841-94B6-4E3B-A115-E127EA30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2533333-BC35-4845-B0E1-4EA70E7D7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DD5154-FA8A-454A-B4AB-203510F1C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88D4F-6B62-4F21-ACDE-E5E1DC894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5DFF06-ADDC-46A3-9425-B88E580A9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0C37A-0EFC-41A3-B07A-6AD5D6DE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D01373D-FE04-40CB-9256-0538C589C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486713D-A956-4D55-A98A-D279C73D1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4C51374C-AF6A-4563-9A27-639E2E25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fade thruBlk="1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C0F7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EB641B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EB641B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EB641B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ivgerb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285719" y="142852"/>
            <a:ext cx="1803085" cy="128588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428868"/>
            <a:ext cx="8334098" cy="22951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регионально-ориентированный подход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0" y="1643050"/>
            <a:ext cx="91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57356" y="285728"/>
            <a:ext cx="7286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информатизации                           Ивановской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404980"/>
            <a:ext cx="9144000" cy="73866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Заместитель начальника управления по информатизации Ивановской области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А.Ф.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Балакирев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" y="1000108"/>
            <a:ext cx="8993941" cy="521497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7"/>
            <a:ext cx="7572396" cy="579615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3049"/>
            <a:ext cx="6215106" cy="578353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7158" y="4929198"/>
            <a:ext cx="8358246" cy="928694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000504"/>
            <a:ext cx="8358246" cy="571504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214686"/>
            <a:ext cx="8358246" cy="571504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428868"/>
            <a:ext cx="8358246" cy="571504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386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62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Критерии первоочередности перевода государственных услуг в электронный вид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4000528"/>
          </a:xfrm>
        </p:spPr>
        <p:txBody>
          <a:bodyPr/>
          <a:lstStyle/>
          <a:p>
            <a:pPr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Полезность перевода услуги в электронный вид</a:t>
            </a:r>
          </a:p>
          <a:p>
            <a:pPr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Востребованность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услуги</a:t>
            </a:r>
          </a:p>
          <a:p>
            <a:pPr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Затраты и трудоемкость оказания услуги</a:t>
            </a:r>
          </a:p>
          <a:p>
            <a:pPr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Готовность целевой аудитории к получению услуги в электронном виде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62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386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62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43961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Полезность перевода услуги в электронный вид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1500174"/>
            <a:ext cx="7286676" cy="707886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Выберите характеристики, соответствующие оцениваемой Вами государственной (муниципальной) услуги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" name="Shape 19"/>
          <p:cNvCxnSpPr>
            <a:endCxn id="25" idx="1"/>
          </p:cNvCxnSpPr>
          <p:nvPr/>
        </p:nvCxnSpPr>
        <p:spPr>
          <a:xfrm rot="16200000" flipH="1">
            <a:off x="824532" y="3461692"/>
            <a:ext cx="3484932" cy="990656"/>
          </a:xfrm>
          <a:prstGeom prst="bentConnector2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71802" y="2289381"/>
            <a:ext cx="5786478" cy="1200329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Для определения комплекта документов, необходимых для предоставления государственной (муниципальной) услуги, специалисту достаточно задать заявителю не более двух вопросов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62326" y="3648678"/>
            <a:ext cx="5867392" cy="923330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Предоставление  государственной (муниципальной) услуги содержит не более двух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подуслуг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либо не содержит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подуслуг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62326" y="4683823"/>
            <a:ext cx="5867392" cy="2031325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В ближайшей перспективе не планируется изменение административного регламента или законодательных актов, регламентирующих предоставление данной  государственной (муниципальной) услуги (в том числе отсутствует законодательно-установленный период предоставления данной услуги).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071670" y="2718009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071670" y="4216619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22233" y="1606537"/>
            <a:ext cx="500066" cy="1588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71472" y="1857364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62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386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62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146" y="714356"/>
            <a:ext cx="5693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Востребованность</a:t>
            </a:r>
            <a:r>
              <a:rPr lang="ru-RU" sz="36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услуги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1347132"/>
            <a:ext cx="7286676" cy="193899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2.Какова доля обращений за  государственной услугой в общей численности населения субъекта Российской Федерации (за муниципальной услугой в общей численности населения муниципального образования, на территории которого предоставляется муниципальная услуга) за календарный год?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935692"/>
            <a:ext cx="7286676" cy="707886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Как часто у заявителя может возникнуть необходимость обращения за государственной (муниципальной) услугой?</a:t>
            </a:r>
          </a:p>
        </p:txBody>
      </p:sp>
      <p:cxnSp>
        <p:nvCxnSpPr>
          <p:cNvPr id="28" name="Shape 27"/>
          <p:cNvCxnSpPr>
            <a:endCxn id="16" idx="1"/>
          </p:cNvCxnSpPr>
          <p:nvPr/>
        </p:nvCxnSpPr>
        <p:spPr>
          <a:xfrm rot="16200000" flipH="1">
            <a:off x="-819945" y="2898085"/>
            <a:ext cx="3925843" cy="857256"/>
          </a:xfrm>
          <a:prstGeom prst="bentConnector2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4348" y="2357430"/>
            <a:ext cx="857256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21" idx="1"/>
          </p:cNvCxnSpPr>
          <p:nvPr/>
        </p:nvCxnSpPr>
        <p:spPr>
          <a:xfrm rot="16200000" flipH="1">
            <a:off x="1903161" y="3442491"/>
            <a:ext cx="1327674" cy="990656"/>
          </a:xfrm>
          <a:prstGeom prst="bentConnector2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71802" y="3416858"/>
            <a:ext cx="5786478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Менее 0,01%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62326" y="3916924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0,01-0,5 %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62326" y="4416990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Более 0,5 %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071670" y="3631172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71670" y="4131238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062326" y="5845750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Один раз в жизни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2326" y="6345816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Несколько раз в жизни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1606529" y="6107925"/>
            <a:ext cx="928694" cy="1588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071670" y="5999180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071670" y="6570684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62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386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62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146" y="853843"/>
            <a:ext cx="881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Затраты и трудоемкость оказания услуги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1657167"/>
            <a:ext cx="7429504" cy="1323439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8. Сколько запросов по каналам системы межведомственного электронного взаимодействия необходимо сделать для получения конечного результата данной государственной (муниципальной) услуги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hape 14"/>
          <p:cNvCxnSpPr>
            <a:endCxn id="21" idx="1"/>
          </p:cNvCxnSpPr>
          <p:nvPr/>
        </p:nvCxnSpPr>
        <p:spPr>
          <a:xfrm rot="16200000" flipH="1">
            <a:off x="1444885" y="3698595"/>
            <a:ext cx="2387102" cy="990656"/>
          </a:xfrm>
          <a:prstGeom prst="bentConnector2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143240" y="3277371"/>
            <a:ext cx="5786478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Нет необходимости в запросе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3764" y="3916924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Один запрос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33764" y="5202808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Более трех запросов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143108" y="3488296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143108" y="4070354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78563" y="1893083"/>
            <a:ext cx="785818" cy="1588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1472" y="2284404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143240" y="4559866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Два - три запроса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143108" y="4713296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62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386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62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996719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Готовность целевой аудитории к получению услуги в электронном виде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2428868"/>
            <a:ext cx="7286676" cy="707886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9. Определите возрастной диапазон получателей государственной (муниципальной) услуги</a:t>
            </a:r>
          </a:p>
        </p:txBody>
      </p:sp>
      <p:cxnSp>
        <p:nvCxnSpPr>
          <p:cNvPr id="20" name="Shape 19"/>
          <p:cNvCxnSpPr>
            <a:endCxn id="22" idx="1"/>
          </p:cNvCxnSpPr>
          <p:nvPr/>
        </p:nvCxnSpPr>
        <p:spPr>
          <a:xfrm rot="16200000" flipH="1">
            <a:off x="1617409" y="3668947"/>
            <a:ext cx="2042054" cy="990656"/>
          </a:xfrm>
          <a:prstGeom prst="bentConnector2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133764" y="3425611"/>
            <a:ext cx="5867392" cy="646331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До 50 лет или невозможно определить возраст, т.к. заявитель является юридическим лицом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3764" y="5000636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Смешанная целевая аудитория (всех возрастов)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43108" y="3784602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78563" y="2392355"/>
            <a:ext cx="785818" cy="1588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1472" y="2783676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143240" y="4345552"/>
            <a:ext cx="5867392" cy="36933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Старше 50 лет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143108" y="4498982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62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386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62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445" y="1325953"/>
            <a:ext cx="4144679" cy="6028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1357298"/>
            <a:ext cx="3429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pic>
        <p:nvPicPr>
          <p:cNvPr id="12" name="Picture 6" descr="I:\переезд\ivgerb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285860"/>
            <a:ext cx="857256" cy="60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713601" y="1325953"/>
            <a:ext cx="4144679" cy="6028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5" y="1395699"/>
            <a:ext cx="3571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pic>
        <p:nvPicPr>
          <p:cNvPr id="15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17482"/>
            <a:ext cx="714380" cy="5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4282" y="2428868"/>
            <a:ext cx="4214842" cy="4031873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167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государственных услуг</a:t>
            </a:r>
          </a:p>
          <a:p>
            <a:r>
              <a:rPr lang="ru-RU" sz="28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111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муниципальных услуг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167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респондентов- специалисты исполнительных органов государственной власти</a:t>
            </a:r>
          </a:p>
          <a:p>
            <a:r>
              <a:rPr lang="ru-RU" sz="28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290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респондентов- специалисты органов местного самоуправления (Ивановский, Шуйский, Родниковский муниципальные районы и городские округа Иваново, Шуя, Кохма)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4876" y="2428868"/>
            <a:ext cx="4214842" cy="3046988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130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государственных услуг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58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160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респондентов- специалисты исполнительных органов государственной власти, ответственные за организацию предоставления государственных услуг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285728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Апробация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62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386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62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71414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4445" y="968763"/>
            <a:ext cx="4144679" cy="6028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00100" y="1000108"/>
            <a:ext cx="3429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pic>
        <p:nvPicPr>
          <p:cNvPr id="19" name="Picture 6" descr="I:\переезд\ivgerb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928670"/>
            <a:ext cx="857256" cy="60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85720" y="1785926"/>
          <a:ext cx="8572560" cy="49267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68786"/>
                <a:gridCol w="8103774"/>
              </a:tblGrid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региональных и межмуниципальных мероприятий по работе с молодежью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395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   предоставления     ежемесячного пособия на ребенка малообеспеченным гражданам, в  семьях   которых  по  независящим  от   них причинам  размер  среднедушевого   дохода   не превышает величину  прожиточного  минимума  на душу   населения   в    Ивановской    области, определенную в установленном порядке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 социальной  поддержки   отдельных категорий  граждан  в  форме   единовременного пособия при рождении ребенка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27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    предоставления     ежемесячной денежной  выплаты   семьям   на   третьего   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Последующих детей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информации о текущей успеваемости учащегося, ведение  электронного дневника и электронного журнала успеваемости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27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Выдача   заключений   о   привлечении   и   об использовании   иностранных    работников    в соответствии с  законодательством  о  правовом положении  иностранных  граждан  в  Российской Федерации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 социальной  поддержки   отдельных категорий граждан в форме субсидий  на  оплату жилого помещения и коммунальных услуг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Начальное профессиональное образование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образование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27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предоставления пособий на проведение летнего оздоровительного отдыха детей отдельных категорий военнослужащих и сотрудников некоторых федеральных органов исполнительной власти, погибших (умерших), пропавших без вести, ставших инвалидами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69824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5786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0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75953"/>
            <a:ext cx="1643074" cy="22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11905" b="9524"/>
          <a:stretch>
            <a:fillRect/>
          </a:stretch>
        </p:blipFill>
        <p:spPr bwMode="auto">
          <a:xfrm>
            <a:off x="5712688" y="142852"/>
            <a:ext cx="3217030" cy="189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714488"/>
            <a:ext cx="35084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85918" y="107154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Минкосвязь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/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Минэкономразвитие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России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2132" y="292893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17.12.2009 № 1993-р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4963" t="20508" r="50919" b="9179"/>
          <a:stretch>
            <a:fillRect/>
          </a:stretch>
        </p:blipFill>
        <p:spPr bwMode="auto">
          <a:xfrm>
            <a:off x="5500694" y="3571876"/>
            <a:ext cx="3571873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62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386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62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-24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865703"/>
            <a:ext cx="4144679" cy="6028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8496" y="935449"/>
            <a:ext cx="3571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tx1">
                    <a:lumMod val="95000"/>
                  </a:schemeClr>
                </a:solidFill>
              </a:rPr>
              <a:t>Ярославская область</a:t>
            </a:r>
          </a:p>
        </p:txBody>
      </p:sp>
      <p:pic>
        <p:nvPicPr>
          <p:cNvPr id="22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995" y="857232"/>
            <a:ext cx="714380" cy="5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14282" y="1643050"/>
          <a:ext cx="8643998" cy="49267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3988"/>
                <a:gridCol w="8070010"/>
              </a:tblGrid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kern="50" dirty="0" smtClean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о положении на рынке труда Ярославской области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395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 граждан Ярославской области в федеральные медицинские учреждения и в медицинские учреждения иных субъектов Российской Федерации для оказания высокотехнологичной и иной специализированной медицинской помощи в порядке, установленном законодательством Российской Федерации и Ярославской области»    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27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информации об образовательных программах и учебных планах, рабочих программах учебных курсов, предметов, дисциплин (модулей), годовых календарных учебных графиках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Аттестация </a:t>
                      </a: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специалистов, работающих в системе здравоохранения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ярмарок вакансий и учебных рабочих мест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27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Выдача  разрешений на перевозки крупногабаритных грузов по маршрутам, проходящим полностью или частично по автомобильным дорогам регионального и межмуниципального значения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27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Выдача разрешений на перевозки тяжеловесных грузов по маршрутам, проходящим полностью или частично по автомобильным дорогам регионального и межмуниципального значения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395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информации об организации общедоступного и бесплатного дошкольного, начального общего, основного общего, среднего (полного) общего образования, а также дополнительного образования в общеобразовательных учреждениях, расположенных на территории субъекта Российской Федерации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16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информации об организации начального, среднего и дополнительного профессионального образования 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  <a:tr h="27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сведений из государственного кадастра Ярославской области особо охраняемых природных территорий регионального и местного значения</a:t>
                      </a:r>
                      <a:endParaRPr lang="ru-RU" sz="1400" kern="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2307" marR="22307" marT="22307" marB="22307">
                    <a:solidFill>
                      <a:srgbClr val="E3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000108"/>
            <a:ext cx="3571900" cy="3500462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85860"/>
            <a:ext cx="1857378" cy="203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1357290" y="3286124"/>
            <a:ext cx="3571900" cy="3500462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3286124"/>
            <a:ext cx="3571900" cy="3500462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I:\переезд\ivger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357694"/>
            <a:ext cx="2071702" cy="145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357694"/>
            <a:ext cx="1857388" cy="14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928670"/>
            <a:ext cx="6715172" cy="59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14810" y="492919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357187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3571877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4810" y="400050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57224" y="114298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35698" y="5000636"/>
            <a:ext cx="7255472" cy="785818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35698" y="3918861"/>
            <a:ext cx="7255472" cy="724585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35698" y="2418663"/>
            <a:ext cx="7255472" cy="1153213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1714480" y="2357430"/>
            <a:ext cx="7143800" cy="3071834"/>
          </a:xfrm>
        </p:spPr>
        <p:txBody>
          <a:bodyPr/>
          <a:lstStyle/>
          <a:p>
            <a:pPr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Предоставление информации о результатах государственной (итоговой) аттестации обучающихся РОИВ в сфере образования</a:t>
            </a:r>
          </a:p>
          <a:p>
            <a:pPr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Запись ребенка в общеобразовательное учреждение РОИВ в сфере образования</a:t>
            </a:r>
          </a:p>
          <a:p>
            <a:pPr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Запись ребенка в дошкольное образовательное учреждение РОИВ в сфере образования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8091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Анализ результатов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14282" y="1574824"/>
            <a:ext cx="8929718" cy="485457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Технические ошибки в автоматизации анкеты.              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Выявилось несоответствие заявленных баллов по Методике и баллов, рассчитанных в автоматизированных анкетах для респондентов.</a:t>
            </a:r>
          </a:p>
          <a:p>
            <a:pPr marL="514350" indent="-514350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Неподготовленность респондентов к ответу на вопросы анкеты.                                                                                        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Многие государственные гражданские (муниципальные) служащие, в связи с отсутствием представления об электронном механизме предоставления государственных (муниципальных) услуг, посчитали себя некомпетентными в оценке государственных (муниципальных) услуг по предложенным характеристикам. </a:t>
            </a:r>
          </a:p>
          <a:p>
            <a:pPr marL="514350" indent="-514350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Субъективность и нечеткость (неоднозначность) формулировок вопросов анкеты.                                        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Вопросы и варианты ответов анкеты ставили респондентов в затруднительное положение, что усложняло им работу.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9463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Изменения в анкете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286148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Введено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преданкетное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ограничение на оценку государственных (муниципальных) услуг, фильтрующее услуги с низким порогом востребованности. </a:t>
            </a:r>
          </a:p>
          <a:p>
            <a:pPr marL="457200" indent="-7938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 есть, если количество обращений за услугой не превышает </a:t>
            </a:r>
            <a:r>
              <a:rPr lang="ru-RU" sz="2400" b="1" i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50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 в год, то такая услуга не подлежит оценке.</a:t>
            </a:r>
          </a:p>
          <a:p>
            <a:pPr marL="457200" indent="-457200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Конкретизированы и уточнены формулировки вопросов и ответов анкеты:</a:t>
            </a:r>
          </a:p>
          <a:p>
            <a:pPr marL="804863" indent="-7938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2.1. В вопросе № 3 число вариантов ответов уменьшено с пяти до двух. Сокращения ответов обусловлены неоднозначностью определения количества обращений за услугой, т.к. необходимость в некоторых услугах зависит от жизненных ситуаций</a:t>
            </a:r>
          </a:p>
          <a:p>
            <a:pPr marL="1077913" indent="-7938"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818" y="4463316"/>
          <a:ext cx="8286776" cy="2150844"/>
        </p:xfrm>
        <a:graphic>
          <a:graphicData uri="http://schemas.openxmlformats.org/drawingml/2006/table">
            <a:tbl>
              <a:tblPr/>
              <a:tblGrid>
                <a:gridCol w="4142957"/>
                <a:gridCol w="4143819"/>
              </a:tblGrid>
              <a:tr h="251760">
                <a:tc>
                  <a:txBody>
                    <a:bodyPr/>
                    <a:lstStyle/>
                    <a:p>
                      <a:pPr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Первоначальный вариант </a:t>
                      </a:r>
                    </a:p>
                  </a:txBody>
                  <a:tcPr marL="34791" marR="34791" marT="34791" marB="34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Измененный вариант</a:t>
                      </a:r>
                    </a:p>
                  </a:txBody>
                  <a:tcPr marL="34791" marR="34791" marT="34791" marB="34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27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3. Как часто у заявителя может возникнуть необходимость обращения за услугой?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  <a:tabLst>
                          <a:tab pos="505460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Один раз в жизни;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  <a:tabLst>
                          <a:tab pos="505460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Не чаще одного раза в 10 лет;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  <a:tabLst>
                          <a:tab pos="505460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Не реже одного раза в 5 лет;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  <a:tabLst>
                          <a:tab pos="505460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Ежегодно;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  <a:tabLst>
                          <a:tab pos="505460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Несколько раз в год.</a:t>
                      </a:r>
                    </a:p>
                  </a:txBody>
                  <a:tcPr marL="34791" marR="34791" marT="34791" marB="34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3. Как часто у заявителя может возникнуть необходимость обращения за государственной (муниципальной) услугой?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06095" algn="l"/>
                          <a:tab pos="949325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Один раз в жизни;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06095" algn="l"/>
                          <a:tab pos="949325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Несколько раз в жизни.</a:t>
                      </a:r>
                    </a:p>
                  </a:txBody>
                  <a:tcPr marL="34791" marR="34791" marT="34791" marB="34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14678" y="3786190"/>
            <a:ext cx="5857884" cy="1714512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714488"/>
            <a:ext cx="8715404" cy="1785950"/>
          </a:xfrm>
          <a:prstGeom prst="rect">
            <a:avLst/>
          </a:prstGeom>
          <a:solidFill>
            <a:srgbClr val="E3EBF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928670"/>
            <a:ext cx="4500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Выводы: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572528" cy="2286016"/>
          </a:xfrm>
        </p:spPr>
        <p:txBody>
          <a:bodyPr/>
          <a:lstStyle/>
          <a:p>
            <a:pPr marL="514350" lvl="2" indent="-514350">
              <a:spcBef>
                <a:spcPct val="0"/>
              </a:spcBef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 каждого субъекта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может быть свой перечень приоритетных для перевода в электронный вид государственных и муниципальных услуг.</a:t>
            </a:r>
          </a:p>
          <a:p>
            <a:pPr marL="3043238" lvl="2" indent="-239713">
              <a:spcBef>
                <a:spcPct val="0"/>
              </a:spcBef>
              <a:spcAft>
                <a:spcPts val="300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Считаем возможным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Методику рекомендовать к использованию субъектам Российской Федерации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86190"/>
            <a:ext cx="278605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банеры\СМЭВ\Фото\ноут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ivgerb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285719" y="142852"/>
            <a:ext cx="1803085" cy="1285884"/>
          </a:xfrm>
          <a:prstGeom prst="rect">
            <a:avLst/>
          </a:prstGeom>
          <a:noFill/>
        </p:spPr>
      </p:pic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0" y="1500174"/>
            <a:ext cx="91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857356" y="285728"/>
            <a:ext cx="7286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                          Ивановской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4786330"/>
            <a:ext cx="9144000" cy="928686"/>
          </a:xfrm>
          <a:prstGeom prst="rect">
            <a:avLst/>
          </a:prstGeom>
          <a:solidFill>
            <a:schemeClr val="tx1"/>
          </a:solidFill>
        </p:spPr>
        <p:txBody>
          <a:bodyPr rIns="91440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Балакирев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Александр Федорович,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заместитель начальника управления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71472" y="928670"/>
            <a:ext cx="3786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Идея </a:t>
            </a:r>
            <a:r>
              <a:rPr lang="ru-RU" sz="36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проекта</a:t>
            </a:r>
            <a:endParaRPr lang="ru-RU" sz="3600" b="1" dirty="0">
              <a:solidFill>
                <a:srgbClr val="58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285720" y="4714884"/>
            <a:ext cx="3143272" cy="2000264"/>
          </a:xfrm>
          <a:prstGeom prst="cube">
            <a:avLst>
              <a:gd name="adj" fmla="val 338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2786050" y="3714752"/>
            <a:ext cx="3357586" cy="3000396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5357818" y="2643182"/>
            <a:ext cx="3357586" cy="4071966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50" y="5357815"/>
            <a:ext cx="24288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Приоритезация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государственных и муниципальных услуг</a:t>
            </a: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6063" y="4654552"/>
            <a:ext cx="24288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Юзабилити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описания государственных и муниципальных услуг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7813" y="3848102"/>
            <a:ext cx="24288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Юзабилити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регионального портала государственных и муниципальных услуг</a:t>
            </a:r>
            <a:endParaRPr lang="ru-RU" sz="6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688" y="1209677"/>
            <a:ext cx="1785937" cy="1219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4353" name="Picture 2" descr="I:\Презентации\галочк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63" y="785815"/>
            <a:ext cx="785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3" descr="Z:\!ЮЗАБИЛИТИ\Мобильная и веб-верс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5" y="1714502"/>
            <a:ext cx="1228725" cy="1714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4355" name="Picture 2" descr="I:\Презентации\галочк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85877"/>
            <a:ext cx="785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38" y="2786065"/>
            <a:ext cx="1285875" cy="1714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4357" name="Picture 2" descr="I:\Презентации\галочк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88" y="2452690"/>
            <a:ext cx="785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ivgerb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78712" y="1928802"/>
            <a:ext cx="28652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69824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5786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0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462" y="214290"/>
            <a:ext cx="3262314" cy="21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428736"/>
            <a:ext cx="2571768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2143116"/>
            <a:ext cx="3286148" cy="21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000504"/>
            <a:ext cx="3286148" cy="21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lum bright="10000" contrast="10000"/>
          </a:blip>
          <a:srcRect/>
          <a:stretch>
            <a:fillRect/>
          </a:stretch>
        </p:blipFill>
        <p:spPr bwMode="auto">
          <a:xfrm>
            <a:off x="3071802" y="4429132"/>
            <a:ext cx="3286148" cy="21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29290" y="4714860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00760" y="1967203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2967335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400050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Иваново</a:t>
            </a:r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450057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4786322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342900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14356"/>
            <a:ext cx="4459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 «мозгового штурма»</a:t>
            </a:r>
          </a:p>
          <a:p>
            <a:pPr algn="ctr"/>
            <a:r>
              <a:rPr lang="ru-RU" sz="24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Воронеже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214842" cy="382663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429124" y="1857364"/>
            <a:ext cx="4714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Методика </a:t>
            </a:r>
            <a:r>
              <a:rPr lang="ru-RU" sz="2400" b="1" dirty="0" err="1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приоритезации</a:t>
            </a:r>
            <a:r>
              <a:rPr lang="ru-RU" sz="24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перевода государственных  (муниципальных) услуг  в электронный вид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867" y="3428864"/>
            <a:ext cx="4062413" cy="336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I:\Презентации\галочк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58188" y="3143248"/>
            <a:ext cx="785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I:\Юзабилити\стрелка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2678893" y="4179099"/>
            <a:ext cx="114300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14290"/>
            <a:ext cx="416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8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Методики</a:t>
            </a:r>
          </a:p>
        </p:txBody>
      </p:sp>
      <p:pic>
        <p:nvPicPr>
          <p:cNvPr id="3074" name="Picture 2" descr="I:\Юзабилити\лист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563" r="13245"/>
          <a:stretch>
            <a:fillRect/>
          </a:stretch>
        </p:blipFill>
        <p:spPr bwMode="auto">
          <a:xfrm>
            <a:off x="0" y="785794"/>
            <a:ext cx="2500298" cy="26374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1314478">
            <a:off x="415447" y="1232097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Введение</a:t>
            </a:r>
          </a:p>
        </p:txBody>
      </p:sp>
      <p:pic>
        <p:nvPicPr>
          <p:cNvPr id="21" name="Picture 2" descr="I:\Юзабилити\лист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5563" r="13245"/>
          <a:stretch>
            <a:fillRect/>
          </a:stretch>
        </p:blipFill>
        <p:spPr bwMode="auto">
          <a:xfrm>
            <a:off x="928662" y="1571612"/>
            <a:ext cx="2500298" cy="263744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1393629">
            <a:off x="907306" y="2286264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</p:txBody>
      </p:sp>
      <p:pic>
        <p:nvPicPr>
          <p:cNvPr id="22" name="Picture 2" descr="I:\Юзабилити\лист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563" r="13245"/>
          <a:stretch>
            <a:fillRect/>
          </a:stretch>
        </p:blipFill>
        <p:spPr bwMode="auto">
          <a:xfrm>
            <a:off x="2857488" y="1005871"/>
            <a:ext cx="2500298" cy="263744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377072">
            <a:off x="2928926" y="1366374"/>
            <a:ext cx="235745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понятия,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применяемые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Методике </a:t>
            </a:r>
          </a:p>
        </p:txBody>
      </p:sp>
      <p:pic>
        <p:nvPicPr>
          <p:cNvPr id="23" name="Picture 2" descr="I:\Юзабилити\лист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5563" r="13245"/>
          <a:stretch>
            <a:fillRect/>
          </a:stretch>
        </p:blipFill>
        <p:spPr bwMode="auto">
          <a:xfrm>
            <a:off x="4989931" y="928670"/>
            <a:ext cx="2500298" cy="263744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21348243">
            <a:off x="4971908" y="1306817"/>
            <a:ext cx="25717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оценки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первоочередности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перевода услуги 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электронный вид</a:t>
            </a:r>
          </a:p>
        </p:txBody>
      </p:sp>
      <p:pic>
        <p:nvPicPr>
          <p:cNvPr id="24" name="Picture 2" descr="I:\Юзабилити\лист.png"/>
          <p:cNvPicPr>
            <a:picLocks noChangeAspect="1" noChangeArrowheads="1"/>
          </p:cNvPicPr>
          <p:nvPr/>
        </p:nvPicPr>
        <p:blipFill>
          <a:blip r:embed="rId3"/>
          <a:srcRect l="15563" r="13245"/>
          <a:stretch>
            <a:fillRect/>
          </a:stretch>
        </p:blipFill>
        <p:spPr bwMode="auto">
          <a:xfrm>
            <a:off x="36139" y="4000504"/>
            <a:ext cx="2500298" cy="263744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21373536">
            <a:off x="36139" y="4357694"/>
            <a:ext cx="2143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1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«Анкета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опроса»</a:t>
            </a:r>
          </a:p>
        </p:txBody>
      </p:sp>
      <p:pic>
        <p:nvPicPr>
          <p:cNvPr id="29" name="Picture 2" descr="I:\Юзабилити\лист.png"/>
          <p:cNvPicPr>
            <a:picLocks noChangeAspect="1" noChangeArrowheads="1"/>
          </p:cNvPicPr>
          <p:nvPr/>
        </p:nvPicPr>
        <p:blipFill>
          <a:blip r:embed="rId3"/>
          <a:srcRect l="15563" r="13245"/>
          <a:stretch>
            <a:fillRect/>
          </a:stretch>
        </p:blipFill>
        <p:spPr bwMode="auto">
          <a:xfrm>
            <a:off x="1857356" y="4363457"/>
            <a:ext cx="2500298" cy="263744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21314730">
            <a:off x="1955572" y="4818650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2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«Сводная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оценки»</a:t>
            </a:r>
          </a:p>
        </p:txBody>
      </p:sp>
      <p:pic>
        <p:nvPicPr>
          <p:cNvPr id="30" name="Picture 2" descr="I:\Юзабилити\лист.png"/>
          <p:cNvPicPr>
            <a:picLocks noChangeAspect="1" noChangeArrowheads="1"/>
          </p:cNvPicPr>
          <p:nvPr/>
        </p:nvPicPr>
        <p:blipFill>
          <a:blip r:embed="rId3"/>
          <a:srcRect l="15563" r="13245"/>
          <a:stretch>
            <a:fillRect/>
          </a:stretch>
        </p:blipFill>
        <p:spPr bwMode="auto">
          <a:xfrm>
            <a:off x="3786182" y="3429000"/>
            <a:ext cx="2500298" cy="263744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21387392">
            <a:off x="4046548" y="3920164"/>
            <a:ext cx="207170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3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«Порядок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расчета баллов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критериям»</a:t>
            </a:r>
          </a:p>
        </p:txBody>
      </p:sp>
      <p:pic>
        <p:nvPicPr>
          <p:cNvPr id="32" name="Picture 2" descr="I:\Юзабилити\лист.png"/>
          <p:cNvPicPr>
            <a:picLocks noChangeAspect="1" noChangeArrowheads="1"/>
          </p:cNvPicPr>
          <p:nvPr/>
        </p:nvPicPr>
        <p:blipFill>
          <a:blip r:embed="rId3"/>
          <a:srcRect l="15563" r="13245"/>
          <a:stretch>
            <a:fillRect/>
          </a:stretch>
        </p:blipFill>
        <p:spPr bwMode="auto">
          <a:xfrm>
            <a:off x="6000760" y="4434895"/>
            <a:ext cx="2500298" cy="263744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21340237">
            <a:off x="6102207" y="4579363"/>
            <a:ext cx="235745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4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«Сводный массив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данных,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полученных 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«Полевых</a:t>
            </a:r>
          </a:p>
          <a:p>
            <a:pPr marL="514350" indent="-514350" algn="ctr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исследований»</a:t>
            </a:r>
          </a:p>
        </p:txBody>
      </p:sp>
      <p:pic>
        <p:nvPicPr>
          <p:cNvPr id="33" name="Picture 2" descr="I:\Юзабилити\лист.png"/>
          <p:cNvPicPr>
            <a:picLocks noChangeAspect="1" noChangeArrowheads="1"/>
          </p:cNvPicPr>
          <p:nvPr/>
        </p:nvPicPr>
        <p:blipFill>
          <a:blip r:embed="rId3"/>
          <a:srcRect l="15563" r="13245"/>
          <a:stretch>
            <a:fillRect/>
          </a:stretch>
        </p:blipFill>
        <p:spPr bwMode="auto">
          <a:xfrm>
            <a:off x="6715172" y="2291755"/>
            <a:ext cx="2500298" cy="26374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21422401">
            <a:off x="6958365" y="2835078"/>
            <a:ext cx="1928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5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«Оценочная</a:t>
            </a:r>
          </a:p>
          <a:p>
            <a:pPr marL="514350" indent="-514350" algn="ctr"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24717"/>
            <a:ext cx="8786874" cy="5690431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8786874" cy="528641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94" y="0"/>
            <a:ext cx="4643438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ivgerb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4570418" y="71414"/>
            <a:ext cx="1001714" cy="71438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52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Управление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информатизации Ивановской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00594" y="857232"/>
            <a:ext cx="46440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6715172" cy="570789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4">
      <a:dk1>
        <a:sysClr val="windowText" lastClr="000000"/>
      </a:dk1>
      <a:lt1>
        <a:sysClr val="window" lastClr="FFFFFF"/>
      </a:lt1>
      <a:dk2>
        <a:srgbClr val="D3DFEF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1195</TotalTime>
  <Words>1319</Words>
  <Application>Microsoft Office PowerPoint</Application>
  <PresentationFormat>Экран (4:3)</PresentationFormat>
  <Paragraphs>197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Электронные госуслуги: регионально-ориентированный подход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по информатизации</dc:title>
  <dc:creator>User</dc:creator>
  <cp:lastModifiedBy>User</cp:lastModifiedBy>
  <cp:revision>140</cp:revision>
  <dcterms:created xsi:type="dcterms:W3CDTF">2012-05-29T12:52:55Z</dcterms:created>
  <dcterms:modified xsi:type="dcterms:W3CDTF">2013-11-25T08:03:40Z</dcterms:modified>
</cp:coreProperties>
</file>