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 id="2147483687" r:id="rId3"/>
  </p:sldMasterIdLst>
  <p:notesMasterIdLst>
    <p:notesMasterId r:id="rId55"/>
  </p:notesMasterIdLst>
  <p:handoutMasterIdLst>
    <p:handoutMasterId r:id="rId56"/>
  </p:handoutMasterIdLst>
  <p:sldIdLst>
    <p:sldId id="324" r:id="rId4"/>
    <p:sldId id="380" r:id="rId5"/>
    <p:sldId id="336" r:id="rId6"/>
    <p:sldId id="390" r:id="rId7"/>
    <p:sldId id="375" r:id="rId8"/>
    <p:sldId id="383" r:id="rId9"/>
    <p:sldId id="387" r:id="rId10"/>
    <p:sldId id="386" r:id="rId11"/>
    <p:sldId id="388" r:id="rId12"/>
    <p:sldId id="404" r:id="rId13"/>
    <p:sldId id="407" r:id="rId14"/>
    <p:sldId id="408" r:id="rId15"/>
    <p:sldId id="409" r:id="rId16"/>
    <p:sldId id="406" r:id="rId17"/>
    <p:sldId id="391" r:id="rId18"/>
    <p:sldId id="389" r:id="rId19"/>
    <p:sldId id="393" r:id="rId20"/>
    <p:sldId id="401" r:id="rId21"/>
    <p:sldId id="415" r:id="rId22"/>
    <p:sldId id="410" r:id="rId23"/>
    <p:sldId id="397" r:id="rId24"/>
    <p:sldId id="416" r:id="rId25"/>
    <p:sldId id="398" r:id="rId26"/>
    <p:sldId id="417" r:id="rId27"/>
    <p:sldId id="418" r:id="rId28"/>
    <p:sldId id="419" r:id="rId29"/>
    <p:sldId id="420" r:id="rId30"/>
    <p:sldId id="412" r:id="rId31"/>
    <p:sldId id="421" r:id="rId32"/>
    <p:sldId id="422" r:id="rId33"/>
    <p:sldId id="423" r:id="rId34"/>
    <p:sldId id="424" r:id="rId35"/>
    <p:sldId id="394" r:id="rId36"/>
    <p:sldId id="427" r:id="rId37"/>
    <p:sldId id="395" r:id="rId38"/>
    <p:sldId id="396" r:id="rId39"/>
    <p:sldId id="428" r:id="rId40"/>
    <p:sldId id="426" r:id="rId41"/>
    <p:sldId id="429" r:id="rId42"/>
    <p:sldId id="430" r:id="rId43"/>
    <p:sldId id="425" r:id="rId44"/>
    <p:sldId id="431" r:id="rId45"/>
    <p:sldId id="432" r:id="rId46"/>
    <p:sldId id="433" r:id="rId47"/>
    <p:sldId id="434" r:id="rId48"/>
    <p:sldId id="435" r:id="rId49"/>
    <p:sldId id="402" r:id="rId50"/>
    <p:sldId id="436" r:id="rId51"/>
    <p:sldId id="400" r:id="rId52"/>
    <p:sldId id="437" r:id="rId53"/>
    <p:sldId id="270" r:id="rId54"/>
  </p:sldIdLst>
  <p:sldSz cx="9144000" cy="6858000" type="screen4x3"/>
  <p:notesSz cx="6858000" cy="99456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номаренко Дмитрий Васильевич" initials="ПД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575D1"/>
    <a:srgbClr val="000000"/>
    <a:srgbClr val="92D050"/>
    <a:srgbClr val="6B6BCF"/>
    <a:srgbClr val="3C8C93"/>
    <a:srgbClr val="800000"/>
    <a:srgbClr val="A50021"/>
    <a:srgbClr val="FFFF99"/>
    <a:srgbClr val="00FF99"/>
    <a:srgbClr val="C87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78417" autoAdjust="0"/>
  </p:normalViewPr>
  <p:slideViewPr>
    <p:cSldViewPr>
      <p:cViewPr>
        <p:scale>
          <a:sx n="70" d="100"/>
          <a:sy n="70" d="100"/>
        </p:scale>
        <p:origin x="-2814" y="-55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168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98768686718426E-2"/>
          <c:y val="2.6577752005412198E-2"/>
          <c:w val="0.961460026098795"/>
          <c:h val="0.50869189517445434"/>
        </c:manualLayout>
      </c:layout>
      <c:lineChart>
        <c:grouping val="stacked"/>
        <c:varyColors val="0"/>
        <c:ser>
          <c:idx val="0"/>
          <c:order val="0"/>
          <c:spPr>
            <a:ln>
              <a:solidFill>
                <a:srgbClr val="FF0000"/>
              </a:solidFill>
            </a:ln>
          </c:spPr>
          <c:marker>
            <c:spPr>
              <a:solidFill>
                <a:srgbClr val="800000"/>
              </a:solidFill>
            </c:spPr>
          </c:marker>
          <c:dLbls>
            <c:dLbl>
              <c:idx val="0"/>
              <c:layout>
                <c:manualLayout>
                  <c:x val="-4.5685837166868463E-2"/>
                  <c:y val="-3.382622982507006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222222222222221E-2"/>
                  <c:y val="-8.33333333333333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164102293718777E-2"/>
                  <c:y val="-5.377971019786632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207357374604327E-2"/>
                  <c:y val="-6.642021842079830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32046345133029E-2"/>
                  <c:y val="-4.955542669372769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3344995565464478E-2"/>
                  <c:y val="-5.315550401082434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6696737085709874E-2"/>
                  <c:y val="-5.616352718160157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9126015188519542E-2"/>
                  <c:y val="-4.950710350826326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8.9679301169926506E-3"/>
                  <c:y val="4.10747076447279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3914480311980402E-2"/>
                  <c:y val="-5.557166328404368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Лист3!$A$1:$J$1</c:f>
              <c:strCache>
                <c:ptCount val="10"/>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strCache>
            </c:strRef>
          </c:cat>
          <c:val>
            <c:numRef>
              <c:f>Лист3!$A$2:$J$2</c:f>
              <c:numCache>
                <c:formatCode>General</c:formatCode>
                <c:ptCount val="10"/>
                <c:pt idx="0">
                  <c:v>352</c:v>
                </c:pt>
                <c:pt idx="1">
                  <c:v>525</c:v>
                </c:pt>
                <c:pt idx="2">
                  <c:v>489</c:v>
                </c:pt>
                <c:pt idx="3">
                  <c:v>528</c:v>
                </c:pt>
                <c:pt idx="4">
                  <c:v>613</c:v>
                </c:pt>
                <c:pt idx="5">
                  <c:v>580</c:v>
                </c:pt>
                <c:pt idx="6">
                  <c:v>1037</c:v>
                </c:pt>
                <c:pt idx="7">
                  <c:v>956</c:v>
                </c:pt>
                <c:pt idx="8">
                  <c:v>1498</c:v>
                </c:pt>
                <c:pt idx="9">
                  <c:v>2539</c:v>
                </c:pt>
              </c:numCache>
            </c:numRef>
          </c:val>
          <c:smooth val="0"/>
        </c:ser>
        <c:dLbls>
          <c:showLegendKey val="0"/>
          <c:showVal val="0"/>
          <c:showCatName val="0"/>
          <c:showSerName val="0"/>
          <c:showPercent val="0"/>
          <c:showBubbleSize val="0"/>
        </c:dLbls>
        <c:marker val="1"/>
        <c:smooth val="0"/>
        <c:axId val="77366016"/>
        <c:axId val="77367552"/>
      </c:lineChart>
      <c:catAx>
        <c:axId val="77366016"/>
        <c:scaling>
          <c:orientation val="minMax"/>
        </c:scaling>
        <c:delete val="0"/>
        <c:axPos val="b"/>
        <c:numFmt formatCode="General" sourceLinked="0"/>
        <c:majorTickMark val="out"/>
        <c:minorTickMark val="none"/>
        <c:tickLblPos val="nextTo"/>
        <c:txPr>
          <a:bodyPr/>
          <a:lstStyle/>
          <a:p>
            <a:pPr>
              <a:defRPr sz="1500" baseline="0"/>
            </a:pPr>
            <a:endParaRPr lang="ru-RU"/>
          </a:p>
        </c:txPr>
        <c:crossAx val="77367552"/>
        <c:crosses val="autoZero"/>
        <c:auto val="1"/>
        <c:lblAlgn val="ctr"/>
        <c:lblOffset val="100"/>
        <c:noMultiLvlLbl val="0"/>
      </c:catAx>
      <c:valAx>
        <c:axId val="77367552"/>
        <c:scaling>
          <c:orientation val="minMax"/>
        </c:scaling>
        <c:delete val="1"/>
        <c:axPos val="l"/>
        <c:numFmt formatCode="General" sourceLinked="1"/>
        <c:majorTickMark val="out"/>
        <c:minorTickMark val="none"/>
        <c:tickLblPos val="nextTo"/>
        <c:crossAx val="773660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01808960797728E-2"/>
          <c:y val="5.0925925925925923E-2"/>
          <c:w val="0.96596382078404541"/>
          <c:h val="0.73611111111111116"/>
        </c:manualLayout>
      </c:layout>
      <c:lineChart>
        <c:grouping val="standard"/>
        <c:varyColors val="0"/>
        <c:ser>
          <c:idx val="0"/>
          <c:order val="0"/>
          <c:spPr>
            <a:ln>
              <a:solidFill>
                <a:schemeClr val="accent6">
                  <a:lumMod val="60000"/>
                  <a:lumOff val="40000"/>
                </a:schemeClr>
              </a:solidFill>
            </a:ln>
          </c:spPr>
          <c:marker>
            <c:spPr>
              <a:solidFill>
                <a:srgbClr val="7030A0"/>
              </a:solidFill>
            </c:spPr>
          </c:marker>
          <c:dLbls>
            <c:dLbl>
              <c:idx val="0"/>
              <c:layout>
                <c:manualLayout>
                  <c:x val="-4.0224575437037217E-2"/>
                  <c:y val="-0.1064814814814814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941981105413238E-2"/>
                  <c:y val="-0.1064814814814814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7847782994871915E-2"/>
                  <c:y val="-8.796296296296296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659386773789268E-2"/>
                  <c:y val="-7.40740740740740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0941981105413182E-2"/>
                  <c:y val="-6.944444444444444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1659386773789268E-2"/>
                  <c:y val="-0.10185185185185185"/>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0941981105413238E-2"/>
                  <c:y val="-7.40740740740740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0941981105413238E-2"/>
                  <c:y val="-9.259259259259258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0224575437037211E-2"/>
                  <c:y val="-9.25925925925926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i="0" baseline="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в Microsoft PowerPoint]Лист6'!$A$1:$J$1</c:f>
              <c:strCache>
                <c:ptCount val="10"/>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strCache>
            </c:strRef>
          </c:cat>
          <c:val>
            <c:numRef>
              <c:f>'[Диаграмма в Microsoft PowerPoint]Лист6'!$A$2:$J$2</c:f>
              <c:numCache>
                <c:formatCode>General</c:formatCode>
                <c:ptCount val="10"/>
                <c:pt idx="0">
                  <c:v>5</c:v>
                </c:pt>
                <c:pt idx="1">
                  <c:v>13</c:v>
                </c:pt>
                <c:pt idx="2">
                  <c:v>11</c:v>
                </c:pt>
                <c:pt idx="3">
                  <c:v>7</c:v>
                </c:pt>
                <c:pt idx="4">
                  <c:v>17</c:v>
                </c:pt>
                <c:pt idx="5">
                  <c:v>7</c:v>
                </c:pt>
                <c:pt idx="6">
                  <c:v>23</c:v>
                </c:pt>
                <c:pt idx="7">
                  <c:v>17</c:v>
                </c:pt>
                <c:pt idx="8">
                  <c:v>22</c:v>
                </c:pt>
                <c:pt idx="9">
                  <c:v>41</c:v>
                </c:pt>
              </c:numCache>
            </c:numRef>
          </c:val>
          <c:smooth val="0"/>
        </c:ser>
        <c:dLbls>
          <c:showLegendKey val="0"/>
          <c:showVal val="0"/>
          <c:showCatName val="0"/>
          <c:showSerName val="0"/>
          <c:showPercent val="0"/>
          <c:showBubbleSize val="0"/>
        </c:dLbls>
        <c:marker val="1"/>
        <c:smooth val="0"/>
        <c:axId val="43771776"/>
        <c:axId val="43773312"/>
      </c:lineChart>
      <c:catAx>
        <c:axId val="43771776"/>
        <c:scaling>
          <c:orientation val="minMax"/>
        </c:scaling>
        <c:delete val="1"/>
        <c:axPos val="b"/>
        <c:numFmt formatCode="General" sourceLinked="0"/>
        <c:majorTickMark val="out"/>
        <c:minorTickMark val="none"/>
        <c:tickLblPos val="nextTo"/>
        <c:crossAx val="43773312"/>
        <c:crosses val="autoZero"/>
        <c:auto val="1"/>
        <c:lblAlgn val="ctr"/>
        <c:lblOffset val="100"/>
        <c:noMultiLvlLbl val="0"/>
      </c:catAx>
      <c:valAx>
        <c:axId val="43773312"/>
        <c:scaling>
          <c:orientation val="minMax"/>
        </c:scaling>
        <c:delete val="1"/>
        <c:axPos val="l"/>
        <c:numFmt formatCode="General" sourceLinked="1"/>
        <c:majorTickMark val="out"/>
        <c:minorTickMark val="none"/>
        <c:tickLblPos val="nextTo"/>
        <c:crossAx val="437717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1.8856625220148582E-2"/>
          <c:y val="4.6062133447160843E-3"/>
          <c:w val="0.96444444444444444"/>
          <c:h val="0.83309419655876349"/>
        </c:manualLayout>
      </c:layout>
      <c:lineChart>
        <c:grouping val="standard"/>
        <c:varyColors val="0"/>
        <c:ser>
          <c:idx val="0"/>
          <c:order val="0"/>
          <c:dPt>
            <c:idx val="9"/>
            <c:marker>
              <c:symbol val="diamond"/>
              <c:size val="12"/>
            </c:marker>
            <c:bubble3D val="0"/>
          </c:dPt>
          <c:dLbls>
            <c:dLbl>
              <c:idx val="2"/>
              <c:layout>
                <c:manualLayout>
                  <c:x val="-5.8789764100285156E-2"/>
                  <c:y val="-3.734879131076943E-2"/>
                </c:manualLayout>
              </c:layout>
              <c:showLegendKey val="0"/>
              <c:showVal val="1"/>
              <c:showCatName val="0"/>
              <c:showSerName val="0"/>
              <c:showPercent val="0"/>
              <c:showBubbleSize val="0"/>
            </c:dLbl>
            <c:dLbl>
              <c:idx val="3"/>
              <c:layout>
                <c:manualLayout>
                  <c:x val="-6.3198996407806546E-2"/>
                  <c:y val="-3.3198925609572792E-2"/>
                </c:manualLayout>
              </c:layout>
              <c:showLegendKey val="0"/>
              <c:showVal val="1"/>
              <c:showCatName val="0"/>
              <c:showSerName val="0"/>
              <c:showPercent val="0"/>
              <c:showBubbleSize val="0"/>
            </c:dLbl>
            <c:dLbl>
              <c:idx val="4"/>
              <c:layout>
                <c:manualLayout>
                  <c:x val="-6.0259508202792279E-2"/>
                  <c:y val="-4.3573589862564294E-2"/>
                </c:manualLayout>
              </c:layout>
              <c:showLegendKey val="0"/>
              <c:showVal val="1"/>
              <c:showCatName val="0"/>
              <c:showSerName val="0"/>
              <c:showPercent val="0"/>
              <c:showBubbleSize val="0"/>
            </c:dLbl>
            <c:dLbl>
              <c:idx val="5"/>
              <c:layout>
                <c:manualLayout>
                  <c:x val="-4.9971299485242378E-2"/>
                  <c:y val="-4.1498657011965992E-2"/>
                </c:manualLayout>
              </c:layout>
              <c:showLegendKey val="0"/>
              <c:showVal val="1"/>
              <c:showCatName val="0"/>
              <c:showSerName val="0"/>
              <c:showPercent val="0"/>
              <c:showBubbleSize val="0"/>
            </c:dLbl>
            <c:dLbl>
              <c:idx val="6"/>
              <c:layout>
                <c:manualLayout>
                  <c:x val="-4.4092323075213866E-2"/>
                  <c:y val="-3.1123992758974494E-2"/>
                </c:manualLayout>
              </c:layout>
              <c:showLegendKey val="0"/>
              <c:showVal val="1"/>
              <c:showCatName val="0"/>
              <c:showSerName val="0"/>
              <c:showPercent val="0"/>
              <c:showBubbleSize val="0"/>
            </c:dLbl>
            <c:dLbl>
              <c:idx val="7"/>
              <c:layout>
                <c:manualLayout>
                  <c:x val="-4.9971299485242378E-2"/>
                  <c:y val="-3.9423724161367683E-2"/>
                </c:manualLayout>
              </c:layout>
              <c:showLegendKey val="0"/>
              <c:showVal val="1"/>
              <c:showCatName val="0"/>
              <c:showSerName val="0"/>
              <c:showPercent val="0"/>
              <c:showBubbleSize val="0"/>
            </c:dLbl>
            <c:dLbl>
              <c:idx val="8"/>
              <c:layout>
                <c:manualLayout>
                  <c:x val="-4.5562067177720884E-2"/>
                  <c:y val="-3.7348791310769389E-2"/>
                </c:manualLayout>
              </c:layout>
              <c:showLegendKey val="0"/>
              <c:showVal val="1"/>
              <c:showCatName val="0"/>
              <c:showSerName val="0"/>
              <c:showPercent val="0"/>
              <c:showBubbleSize val="0"/>
            </c:dLbl>
            <c:dLbl>
              <c:idx val="9"/>
              <c:layout>
                <c:manualLayout>
                  <c:x val="-1.1565199495137957E-2"/>
                  <c:y val="-5.2856151948029166E-2"/>
                </c:manualLayout>
              </c:layou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sz="1800" b="1">
                      <a:solidFill>
                        <a:schemeClr val="dk1"/>
                      </a:solidFill>
                      <a:latin typeface="+mn-lt"/>
                      <a:ea typeface="+mn-ea"/>
                      <a:cs typeface="+mn-cs"/>
                    </a:defRPr>
                  </a:pPr>
                  <a:endParaRPr lang="ru-RU"/>
                </a:p>
              </c:txPr>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'[Диаграмма в Microsoft PowerPoint]Лист5'!$A$1:$J$1</c:f>
              <c:strCache>
                <c:ptCount val="10"/>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strCache>
            </c:strRef>
          </c:cat>
          <c:val>
            <c:numRef>
              <c:f>'[Диаграмма в Microsoft PowerPoint]Лист5'!$A$2:$J$2</c:f>
              <c:numCache>
                <c:formatCode>General</c:formatCode>
                <c:ptCount val="10"/>
                <c:pt idx="0">
                  <c:v>13123</c:v>
                </c:pt>
                <c:pt idx="1">
                  <c:v>18453</c:v>
                </c:pt>
                <c:pt idx="2">
                  <c:v>21456</c:v>
                </c:pt>
                <c:pt idx="3">
                  <c:v>24344</c:v>
                </c:pt>
                <c:pt idx="4">
                  <c:v>26128</c:v>
                </c:pt>
                <c:pt idx="5">
                  <c:v>27715</c:v>
                </c:pt>
                <c:pt idx="6">
                  <c:v>29147</c:v>
                </c:pt>
                <c:pt idx="7">
                  <c:v>29699</c:v>
                </c:pt>
                <c:pt idx="8">
                  <c:v>30353</c:v>
                </c:pt>
                <c:pt idx="9">
                  <c:v>30968</c:v>
                </c:pt>
              </c:numCache>
            </c:numRef>
          </c:val>
          <c:smooth val="0"/>
        </c:ser>
        <c:dLbls>
          <c:showLegendKey val="0"/>
          <c:showVal val="0"/>
          <c:showCatName val="0"/>
          <c:showSerName val="0"/>
          <c:showPercent val="0"/>
          <c:showBubbleSize val="0"/>
        </c:dLbls>
        <c:marker val="1"/>
        <c:smooth val="0"/>
        <c:axId val="75950336"/>
        <c:axId val="76414976"/>
      </c:lineChart>
      <c:catAx>
        <c:axId val="75950336"/>
        <c:scaling>
          <c:orientation val="minMax"/>
        </c:scaling>
        <c:delete val="0"/>
        <c:axPos val="b"/>
        <c:majorTickMark val="out"/>
        <c:minorTickMark val="none"/>
        <c:tickLblPos val="nextTo"/>
        <c:txPr>
          <a:bodyPr/>
          <a:lstStyle/>
          <a:p>
            <a:pPr>
              <a:defRPr sz="1600" b="1"/>
            </a:pPr>
            <a:endParaRPr lang="ru-RU"/>
          </a:p>
        </c:txPr>
        <c:crossAx val="76414976"/>
        <c:crosses val="autoZero"/>
        <c:auto val="1"/>
        <c:lblAlgn val="ctr"/>
        <c:lblOffset val="100"/>
        <c:noMultiLvlLbl val="0"/>
      </c:catAx>
      <c:valAx>
        <c:axId val="76414976"/>
        <c:scaling>
          <c:orientation val="minMax"/>
        </c:scaling>
        <c:delete val="1"/>
        <c:axPos val="l"/>
        <c:numFmt formatCode="General" sourceLinked="1"/>
        <c:majorTickMark val="out"/>
        <c:minorTickMark val="none"/>
        <c:tickLblPos val="nextTo"/>
        <c:crossAx val="759503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6C59C-5D23-4ED7-8BAE-307B5E7E9B5B}" type="doc">
      <dgm:prSet loTypeId="urn:microsoft.com/office/officeart/2005/8/layout/arrow2" loCatId="process" qsTypeId="urn:microsoft.com/office/officeart/2005/8/quickstyle/simple1" qsCatId="simple" csTypeId="urn:microsoft.com/office/officeart/2005/8/colors/accent2_3" csCatId="accent2" phldr="1"/>
      <dgm:spPr/>
    </dgm:pt>
    <dgm:pt modelId="{67F7C610-4C33-4421-9BDF-8B2AE0D353A0}">
      <dgm:prSet phldrT="[Текст]" custT="1"/>
      <dgm:spPr/>
      <dgm:t>
        <a:bodyPr/>
        <a:lstStyle/>
        <a:p>
          <a:r>
            <a:rPr lang="ru-RU" sz="1400" b="1" dirty="0" smtClean="0"/>
            <a:t>компьютерная грамотность</a:t>
          </a:r>
          <a:endParaRPr lang="ru-RU" sz="1400" b="1" i="0" baseline="0" dirty="0"/>
        </a:p>
      </dgm:t>
    </dgm:pt>
    <dgm:pt modelId="{10F03E6F-74F2-45A8-8775-8083CF049CD1}" type="parTrans" cxnId="{4CEEAC62-0E7E-4DD1-B954-A49E480F0549}">
      <dgm:prSet/>
      <dgm:spPr/>
      <dgm:t>
        <a:bodyPr/>
        <a:lstStyle/>
        <a:p>
          <a:endParaRPr lang="ru-RU"/>
        </a:p>
      </dgm:t>
    </dgm:pt>
    <dgm:pt modelId="{7B90F935-3F1A-4410-86C8-EE733747ED66}" type="sibTrans" cxnId="{4CEEAC62-0E7E-4DD1-B954-A49E480F0549}">
      <dgm:prSet/>
      <dgm:spPr/>
      <dgm:t>
        <a:bodyPr/>
        <a:lstStyle/>
        <a:p>
          <a:endParaRPr lang="ru-RU"/>
        </a:p>
      </dgm:t>
    </dgm:pt>
    <dgm:pt modelId="{664EB446-4F1D-4744-AEB6-0DD62D31B3C4}">
      <dgm:prSet phldrT="[Текст]" custT="1"/>
      <dgm:spPr/>
      <dgm:t>
        <a:bodyPr/>
        <a:lstStyle/>
        <a:p>
          <a:r>
            <a:rPr lang="ru-RU" sz="1400" b="1" dirty="0" smtClean="0"/>
            <a:t>Продвижение</a:t>
          </a:r>
        </a:p>
        <a:p>
          <a:r>
            <a:rPr lang="ru-RU" sz="1400" b="1" dirty="0" smtClean="0"/>
            <a:t>в СМИ</a:t>
          </a:r>
          <a:endParaRPr lang="ru-RU" sz="1400" b="1" dirty="0"/>
        </a:p>
      </dgm:t>
    </dgm:pt>
    <dgm:pt modelId="{F9FD9ED2-BBDF-40BB-97ED-89D9FA8F5B9F}" type="parTrans" cxnId="{709BB964-B5B7-49AF-9726-D2B9D338D1AD}">
      <dgm:prSet/>
      <dgm:spPr/>
      <dgm:t>
        <a:bodyPr/>
        <a:lstStyle/>
        <a:p>
          <a:endParaRPr lang="ru-RU"/>
        </a:p>
      </dgm:t>
    </dgm:pt>
    <dgm:pt modelId="{F4B1FDB6-875F-4D4E-9C47-022F2A24B69C}" type="sibTrans" cxnId="{709BB964-B5B7-49AF-9726-D2B9D338D1AD}">
      <dgm:prSet/>
      <dgm:spPr/>
      <dgm:t>
        <a:bodyPr/>
        <a:lstStyle/>
        <a:p>
          <a:endParaRPr lang="ru-RU"/>
        </a:p>
      </dgm:t>
    </dgm:pt>
    <dgm:pt modelId="{54DD7A7C-D04E-4837-9DD3-776719BEE968}">
      <dgm:prSet phldrT="[Текст]" custT="1"/>
      <dgm:spPr/>
      <dgm:t>
        <a:bodyPr/>
        <a:lstStyle/>
        <a:p>
          <a:r>
            <a:rPr lang="ru-RU" sz="1400" b="1" dirty="0" smtClean="0"/>
            <a:t>Юзабильность</a:t>
          </a:r>
          <a:endParaRPr lang="ru-RU" sz="1400" b="1" dirty="0"/>
        </a:p>
      </dgm:t>
    </dgm:pt>
    <dgm:pt modelId="{5321638F-5228-49CB-B24D-73DB5DA49BA2}" type="parTrans" cxnId="{1267F912-E0EA-43B8-B15C-1F9E9839D0BB}">
      <dgm:prSet/>
      <dgm:spPr/>
      <dgm:t>
        <a:bodyPr/>
        <a:lstStyle/>
        <a:p>
          <a:endParaRPr lang="ru-RU"/>
        </a:p>
      </dgm:t>
    </dgm:pt>
    <dgm:pt modelId="{950AC48C-7ADB-49AF-9C59-A840E00002BA}" type="sibTrans" cxnId="{1267F912-E0EA-43B8-B15C-1F9E9839D0BB}">
      <dgm:prSet/>
      <dgm:spPr/>
      <dgm:t>
        <a:bodyPr/>
        <a:lstStyle/>
        <a:p>
          <a:endParaRPr lang="ru-RU"/>
        </a:p>
      </dgm:t>
    </dgm:pt>
    <dgm:pt modelId="{035E1169-23BF-4A72-A206-0839C82CDF02}" type="pres">
      <dgm:prSet presAssocID="{DE56C59C-5D23-4ED7-8BAE-307B5E7E9B5B}" presName="arrowDiagram" presStyleCnt="0">
        <dgm:presLayoutVars>
          <dgm:chMax val="5"/>
          <dgm:dir/>
          <dgm:resizeHandles val="exact"/>
        </dgm:presLayoutVars>
      </dgm:prSet>
      <dgm:spPr/>
    </dgm:pt>
    <dgm:pt modelId="{783CCE81-5C2C-449C-8A25-10D3527750B0}" type="pres">
      <dgm:prSet presAssocID="{DE56C59C-5D23-4ED7-8BAE-307B5E7E9B5B}" presName="arrow" presStyleLbl="bgShp" presStyleIdx="0" presStyleCnt="1" custScaleX="94248" custScaleY="84233" custLinFactNeighborX="388" custLinFactNeighborY="861"/>
      <dgm:spPr/>
    </dgm:pt>
    <dgm:pt modelId="{90637606-B6B9-4198-A87B-04F8F908D0A5}" type="pres">
      <dgm:prSet presAssocID="{DE56C59C-5D23-4ED7-8BAE-307B5E7E9B5B}" presName="arrowDiagram3" presStyleCnt="0"/>
      <dgm:spPr/>
    </dgm:pt>
    <dgm:pt modelId="{B920FC16-42B2-4265-845B-4A8C754D2D23}" type="pres">
      <dgm:prSet presAssocID="{67F7C610-4C33-4421-9BDF-8B2AE0D353A0}" presName="bullet3a" presStyleLbl="node1" presStyleIdx="0" presStyleCnt="3"/>
      <dgm:spPr/>
    </dgm:pt>
    <dgm:pt modelId="{DEDED044-0867-4929-9F56-6135BF6F0C19}" type="pres">
      <dgm:prSet presAssocID="{67F7C610-4C33-4421-9BDF-8B2AE0D353A0}" presName="textBox3a" presStyleLbl="revTx" presStyleIdx="0" presStyleCnt="3" custScaleX="178874" custScaleY="58786" custLinFactNeighborX="26143" custLinFactNeighborY="2558">
        <dgm:presLayoutVars>
          <dgm:bulletEnabled val="1"/>
        </dgm:presLayoutVars>
      </dgm:prSet>
      <dgm:spPr/>
      <dgm:t>
        <a:bodyPr/>
        <a:lstStyle/>
        <a:p>
          <a:endParaRPr lang="ru-RU"/>
        </a:p>
      </dgm:t>
    </dgm:pt>
    <dgm:pt modelId="{030907F3-DDFE-45D7-99D7-3A66C77D8BD5}" type="pres">
      <dgm:prSet presAssocID="{664EB446-4F1D-4744-AEB6-0DD62D31B3C4}" presName="bullet3b" presStyleLbl="node1" presStyleIdx="1" presStyleCnt="3"/>
      <dgm:spPr/>
    </dgm:pt>
    <dgm:pt modelId="{79F44A54-C0FC-49E0-9417-37E4F996306E}" type="pres">
      <dgm:prSet presAssocID="{664EB446-4F1D-4744-AEB6-0DD62D31B3C4}" presName="textBox3b" presStyleLbl="revTx" presStyleIdx="1" presStyleCnt="3" custScaleX="139255" custScaleY="34559" custLinFactNeighborX="-15593" custLinFactNeighborY="-13942">
        <dgm:presLayoutVars>
          <dgm:bulletEnabled val="1"/>
        </dgm:presLayoutVars>
      </dgm:prSet>
      <dgm:spPr/>
      <dgm:t>
        <a:bodyPr/>
        <a:lstStyle/>
        <a:p>
          <a:endParaRPr lang="ru-RU"/>
        </a:p>
      </dgm:t>
    </dgm:pt>
    <dgm:pt modelId="{AB77775B-28F6-4941-9B79-138DDC1F154D}" type="pres">
      <dgm:prSet presAssocID="{54DD7A7C-D04E-4837-9DD3-776719BEE968}" presName="bullet3c" presStyleLbl="node1" presStyleIdx="2" presStyleCnt="3"/>
      <dgm:spPr/>
    </dgm:pt>
    <dgm:pt modelId="{ED8D7DB4-0831-4BEF-987C-41B5FA26AD2F}" type="pres">
      <dgm:prSet presAssocID="{54DD7A7C-D04E-4837-9DD3-776719BEE968}" presName="textBox3c" presStyleLbl="revTx" presStyleIdx="2" presStyleCnt="3" custScaleX="156376" custScaleY="32915" custLinFactNeighborX="14832" custLinFactNeighborY="-18318">
        <dgm:presLayoutVars>
          <dgm:bulletEnabled val="1"/>
        </dgm:presLayoutVars>
      </dgm:prSet>
      <dgm:spPr/>
      <dgm:t>
        <a:bodyPr/>
        <a:lstStyle/>
        <a:p>
          <a:endParaRPr lang="ru-RU"/>
        </a:p>
      </dgm:t>
    </dgm:pt>
  </dgm:ptLst>
  <dgm:cxnLst>
    <dgm:cxn modelId="{1267F912-E0EA-43B8-B15C-1F9E9839D0BB}" srcId="{DE56C59C-5D23-4ED7-8BAE-307B5E7E9B5B}" destId="{54DD7A7C-D04E-4837-9DD3-776719BEE968}" srcOrd="2" destOrd="0" parTransId="{5321638F-5228-49CB-B24D-73DB5DA49BA2}" sibTransId="{950AC48C-7ADB-49AF-9C59-A840E00002BA}"/>
    <dgm:cxn modelId="{5F4B0079-B9C6-4FC9-ACF9-80BD80D68259}" type="presOf" srcId="{DE56C59C-5D23-4ED7-8BAE-307B5E7E9B5B}" destId="{035E1169-23BF-4A72-A206-0839C82CDF02}" srcOrd="0" destOrd="0" presId="urn:microsoft.com/office/officeart/2005/8/layout/arrow2"/>
    <dgm:cxn modelId="{4CEEAC62-0E7E-4DD1-B954-A49E480F0549}" srcId="{DE56C59C-5D23-4ED7-8BAE-307B5E7E9B5B}" destId="{67F7C610-4C33-4421-9BDF-8B2AE0D353A0}" srcOrd="0" destOrd="0" parTransId="{10F03E6F-74F2-45A8-8775-8083CF049CD1}" sibTransId="{7B90F935-3F1A-4410-86C8-EE733747ED66}"/>
    <dgm:cxn modelId="{709BB964-B5B7-49AF-9726-D2B9D338D1AD}" srcId="{DE56C59C-5D23-4ED7-8BAE-307B5E7E9B5B}" destId="{664EB446-4F1D-4744-AEB6-0DD62D31B3C4}" srcOrd="1" destOrd="0" parTransId="{F9FD9ED2-BBDF-40BB-97ED-89D9FA8F5B9F}" sibTransId="{F4B1FDB6-875F-4D4E-9C47-022F2A24B69C}"/>
    <dgm:cxn modelId="{3ADA58B6-50D1-43EA-B5E4-130B5005BAF7}" type="presOf" srcId="{54DD7A7C-D04E-4837-9DD3-776719BEE968}" destId="{ED8D7DB4-0831-4BEF-987C-41B5FA26AD2F}" srcOrd="0" destOrd="0" presId="urn:microsoft.com/office/officeart/2005/8/layout/arrow2"/>
    <dgm:cxn modelId="{DBDADE6A-39A9-4BDB-8ACE-DF5D311F1716}" type="presOf" srcId="{664EB446-4F1D-4744-AEB6-0DD62D31B3C4}" destId="{79F44A54-C0FC-49E0-9417-37E4F996306E}" srcOrd="0" destOrd="0" presId="urn:microsoft.com/office/officeart/2005/8/layout/arrow2"/>
    <dgm:cxn modelId="{3A4D0C30-1EFA-493A-AA44-EFD6435EDB75}" type="presOf" srcId="{67F7C610-4C33-4421-9BDF-8B2AE0D353A0}" destId="{DEDED044-0867-4929-9F56-6135BF6F0C19}" srcOrd="0" destOrd="0" presId="urn:microsoft.com/office/officeart/2005/8/layout/arrow2"/>
    <dgm:cxn modelId="{1AF12893-E985-417C-95BE-4CB0DC58D85E}" type="presParOf" srcId="{035E1169-23BF-4A72-A206-0839C82CDF02}" destId="{783CCE81-5C2C-449C-8A25-10D3527750B0}" srcOrd="0" destOrd="0" presId="urn:microsoft.com/office/officeart/2005/8/layout/arrow2"/>
    <dgm:cxn modelId="{4B814BBE-DF67-4878-A4AC-908BC3CB89DC}" type="presParOf" srcId="{035E1169-23BF-4A72-A206-0839C82CDF02}" destId="{90637606-B6B9-4198-A87B-04F8F908D0A5}" srcOrd="1" destOrd="0" presId="urn:microsoft.com/office/officeart/2005/8/layout/arrow2"/>
    <dgm:cxn modelId="{E821F7A9-B78E-4457-9C27-963A98F01B7D}" type="presParOf" srcId="{90637606-B6B9-4198-A87B-04F8F908D0A5}" destId="{B920FC16-42B2-4265-845B-4A8C754D2D23}" srcOrd="0" destOrd="0" presId="urn:microsoft.com/office/officeart/2005/8/layout/arrow2"/>
    <dgm:cxn modelId="{5988DA24-940D-4D63-8673-03BD873F28FD}" type="presParOf" srcId="{90637606-B6B9-4198-A87B-04F8F908D0A5}" destId="{DEDED044-0867-4929-9F56-6135BF6F0C19}" srcOrd="1" destOrd="0" presId="urn:microsoft.com/office/officeart/2005/8/layout/arrow2"/>
    <dgm:cxn modelId="{CF69EA2D-5DDA-4349-B946-44D2DE8C9A39}" type="presParOf" srcId="{90637606-B6B9-4198-A87B-04F8F908D0A5}" destId="{030907F3-DDFE-45D7-99D7-3A66C77D8BD5}" srcOrd="2" destOrd="0" presId="urn:microsoft.com/office/officeart/2005/8/layout/arrow2"/>
    <dgm:cxn modelId="{E0439C93-8D01-45B1-9A2D-9FDEF947662D}" type="presParOf" srcId="{90637606-B6B9-4198-A87B-04F8F908D0A5}" destId="{79F44A54-C0FC-49E0-9417-37E4F996306E}" srcOrd="3" destOrd="0" presId="urn:microsoft.com/office/officeart/2005/8/layout/arrow2"/>
    <dgm:cxn modelId="{71997100-4392-4E50-9942-CFC07AF30AB5}" type="presParOf" srcId="{90637606-B6B9-4198-A87B-04F8F908D0A5}" destId="{AB77775B-28F6-4941-9B79-138DDC1F154D}" srcOrd="4" destOrd="0" presId="urn:microsoft.com/office/officeart/2005/8/layout/arrow2"/>
    <dgm:cxn modelId="{4623BDD9-BA29-44D0-8615-5189C690DEF9}" type="presParOf" srcId="{90637606-B6B9-4198-A87B-04F8F908D0A5}" destId="{ED8D7DB4-0831-4BEF-987C-41B5FA26AD2F}"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CCE81-5C2C-449C-8A25-10D3527750B0}">
      <dsp:nvSpPr>
        <dsp:cNvPr id="0" name=""/>
        <dsp:cNvSpPr/>
      </dsp:nvSpPr>
      <dsp:spPr>
        <a:xfrm>
          <a:off x="744813" y="224102"/>
          <a:ext cx="4343430" cy="242617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0FC16-42B2-4265-845B-4A8C754D2D23}">
      <dsp:nvSpPr>
        <dsp:cNvPr id="0" name=""/>
        <dsp:cNvSpPr/>
      </dsp:nvSpPr>
      <dsp:spPr>
        <a:xfrm>
          <a:off x="1179672" y="1960229"/>
          <a:ext cx="119821" cy="119821"/>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ED044-0867-4929-9F56-6135BF6F0C19}">
      <dsp:nvSpPr>
        <dsp:cNvPr id="0" name=""/>
        <dsp:cNvSpPr/>
      </dsp:nvSpPr>
      <dsp:spPr>
        <a:xfrm>
          <a:off x="1096834" y="2212968"/>
          <a:ext cx="1920719" cy="48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1" tIns="0" rIns="0" bIns="0" numCol="1" spcCol="1270" anchor="t" anchorCtr="0">
          <a:noAutofit/>
        </a:bodyPr>
        <a:lstStyle/>
        <a:p>
          <a:pPr lvl="0" algn="l" defTabSz="622300">
            <a:lnSpc>
              <a:spcPct val="90000"/>
            </a:lnSpc>
            <a:spcBef>
              <a:spcPct val="0"/>
            </a:spcBef>
            <a:spcAft>
              <a:spcPct val="35000"/>
            </a:spcAft>
          </a:pPr>
          <a:r>
            <a:rPr lang="ru-RU" sz="1400" b="1" kern="1200" dirty="0" smtClean="0"/>
            <a:t>компьютерная грамотность</a:t>
          </a:r>
          <a:endParaRPr lang="ru-RU" sz="1400" b="1" i="0" kern="1200" baseline="0" dirty="0"/>
        </a:p>
      </dsp:txBody>
      <dsp:txXfrm>
        <a:off x="1096834" y="2212968"/>
        <a:ext cx="1920719" cy="489342"/>
      </dsp:txXfrm>
    </dsp:sp>
    <dsp:sp modelId="{030907F3-DDFE-45D7-99D7-3A66C77D8BD5}">
      <dsp:nvSpPr>
        <dsp:cNvPr id="0" name=""/>
        <dsp:cNvSpPr/>
      </dsp:nvSpPr>
      <dsp:spPr>
        <a:xfrm>
          <a:off x="2237326" y="1177358"/>
          <a:ext cx="216600" cy="216600"/>
        </a:xfrm>
        <a:prstGeom prst="ellipse">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44A54-C0FC-49E0-9417-37E4F996306E}">
      <dsp:nvSpPr>
        <dsp:cNvPr id="0" name=""/>
        <dsp:cNvSpPr/>
      </dsp:nvSpPr>
      <dsp:spPr>
        <a:xfrm>
          <a:off x="1956072" y="1579897"/>
          <a:ext cx="1540220" cy="5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72" tIns="0" rIns="0" bIns="0" numCol="1" spcCol="1270" anchor="t" anchorCtr="0">
          <a:noAutofit/>
        </a:bodyPr>
        <a:lstStyle/>
        <a:p>
          <a:pPr lvl="0" algn="l" defTabSz="622300">
            <a:lnSpc>
              <a:spcPct val="90000"/>
            </a:lnSpc>
            <a:spcBef>
              <a:spcPct val="0"/>
            </a:spcBef>
            <a:spcAft>
              <a:spcPct val="35000"/>
            </a:spcAft>
          </a:pPr>
          <a:r>
            <a:rPr lang="ru-RU" sz="1400" b="1" kern="1200" dirty="0" smtClean="0"/>
            <a:t>Продвижение</a:t>
          </a:r>
        </a:p>
        <a:p>
          <a:pPr lvl="0" algn="l" defTabSz="622300">
            <a:lnSpc>
              <a:spcPct val="90000"/>
            </a:lnSpc>
            <a:spcBef>
              <a:spcPct val="0"/>
            </a:spcBef>
            <a:spcAft>
              <a:spcPct val="35000"/>
            </a:spcAft>
          </a:pPr>
          <a:r>
            <a:rPr lang="ru-RU" sz="1400" b="1" kern="1200" dirty="0" smtClean="0"/>
            <a:t>в СМИ</a:t>
          </a:r>
          <a:endParaRPr lang="ru-RU" sz="1400" b="1" kern="1200" dirty="0"/>
        </a:p>
      </dsp:txBody>
      <dsp:txXfrm>
        <a:off x="1956072" y="1579897"/>
        <a:ext cx="1540220" cy="541502"/>
      </dsp:txXfrm>
    </dsp:sp>
    <dsp:sp modelId="{AB77775B-28F6-4941-9B79-138DDC1F154D}">
      <dsp:nvSpPr>
        <dsp:cNvPr id="0" name=""/>
        <dsp:cNvSpPr/>
      </dsp:nvSpPr>
      <dsp:spPr>
        <a:xfrm>
          <a:off x="3509275" y="700953"/>
          <a:ext cx="299553" cy="299553"/>
        </a:xfrm>
        <a:prstGeom prst="ellipse">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8D7DB4-0831-4BEF-987C-41B5FA26AD2F}">
      <dsp:nvSpPr>
        <dsp:cNvPr id="0" name=""/>
        <dsp:cNvSpPr/>
      </dsp:nvSpPr>
      <dsp:spPr>
        <a:xfrm>
          <a:off x="3511329" y="1155497"/>
          <a:ext cx="1729585" cy="65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27" tIns="0" rIns="0" bIns="0" numCol="1" spcCol="1270" anchor="t" anchorCtr="0">
          <a:noAutofit/>
        </a:bodyPr>
        <a:lstStyle/>
        <a:p>
          <a:pPr lvl="0" algn="l" defTabSz="622300">
            <a:lnSpc>
              <a:spcPct val="90000"/>
            </a:lnSpc>
            <a:spcBef>
              <a:spcPct val="0"/>
            </a:spcBef>
            <a:spcAft>
              <a:spcPct val="35000"/>
            </a:spcAft>
          </a:pPr>
          <a:r>
            <a:rPr lang="ru-RU" sz="1400" b="1" kern="1200" dirty="0" smtClean="0"/>
            <a:t>Юзабильность</a:t>
          </a:r>
          <a:endParaRPr lang="ru-RU" sz="1400" b="1" kern="1200" dirty="0"/>
        </a:p>
      </dsp:txBody>
      <dsp:txXfrm>
        <a:off x="3511329" y="1155497"/>
        <a:ext cx="1729585" cy="65889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5"/>
          </a:xfrm>
          <a:prstGeom prst="rect">
            <a:avLst/>
          </a:prstGeom>
        </p:spPr>
        <p:txBody>
          <a:bodyPr vert="horz" lIns="91861" tIns="45930" rIns="91861" bIns="45930" rtlCol="0"/>
          <a:lstStyle>
            <a:lvl1pPr algn="l">
              <a:defRPr sz="1200"/>
            </a:lvl1pPr>
          </a:lstStyle>
          <a:p>
            <a:endParaRPr lang="ru-RU"/>
          </a:p>
        </p:txBody>
      </p:sp>
      <p:sp>
        <p:nvSpPr>
          <p:cNvPr id="3" name="Дата 2"/>
          <p:cNvSpPr>
            <a:spLocks noGrp="1"/>
          </p:cNvSpPr>
          <p:nvPr>
            <p:ph type="dt" sz="quarter" idx="1"/>
          </p:nvPr>
        </p:nvSpPr>
        <p:spPr>
          <a:xfrm>
            <a:off x="3884614" y="0"/>
            <a:ext cx="2971800" cy="497285"/>
          </a:xfrm>
          <a:prstGeom prst="rect">
            <a:avLst/>
          </a:prstGeom>
        </p:spPr>
        <p:txBody>
          <a:bodyPr vert="horz" lIns="91861" tIns="45930" rIns="91861" bIns="45930" rtlCol="0"/>
          <a:lstStyle>
            <a:lvl1pPr algn="r">
              <a:defRPr sz="1200"/>
            </a:lvl1pPr>
          </a:lstStyle>
          <a:p>
            <a:fld id="{CC688F47-CD6F-4BC9-97A4-0BEB60428FC6}" type="datetimeFigureOut">
              <a:rPr lang="ru-RU" smtClean="0"/>
              <a:pPr/>
              <a:t>21.11.2013</a:t>
            </a:fld>
            <a:endParaRPr lang="ru-RU"/>
          </a:p>
        </p:txBody>
      </p:sp>
      <p:sp>
        <p:nvSpPr>
          <p:cNvPr id="4" name="Нижний колонтитул 3"/>
          <p:cNvSpPr>
            <a:spLocks noGrp="1"/>
          </p:cNvSpPr>
          <p:nvPr>
            <p:ph type="ftr" sz="quarter" idx="2"/>
          </p:nvPr>
        </p:nvSpPr>
        <p:spPr>
          <a:xfrm>
            <a:off x="0" y="9446678"/>
            <a:ext cx="2971800" cy="497285"/>
          </a:xfrm>
          <a:prstGeom prst="rect">
            <a:avLst/>
          </a:prstGeom>
        </p:spPr>
        <p:txBody>
          <a:bodyPr vert="horz" lIns="91861" tIns="45930" rIns="91861" bIns="45930" rtlCol="0" anchor="b"/>
          <a:lstStyle>
            <a:lvl1pPr algn="l">
              <a:defRPr sz="1200"/>
            </a:lvl1pPr>
          </a:lstStyle>
          <a:p>
            <a:endParaRPr lang="ru-RU"/>
          </a:p>
        </p:txBody>
      </p:sp>
      <p:sp>
        <p:nvSpPr>
          <p:cNvPr id="5" name="Номер слайда 4"/>
          <p:cNvSpPr>
            <a:spLocks noGrp="1"/>
          </p:cNvSpPr>
          <p:nvPr>
            <p:ph type="sldNum" sz="quarter" idx="3"/>
          </p:nvPr>
        </p:nvSpPr>
        <p:spPr>
          <a:xfrm>
            <a:off x="3884614" y="9446678"/>
            <a:ext cx="2971800" cy="497285"/>
          </a:xfrm>
          <a:prstGeom prst="rect">
            <a:avLst/>
          </a:prstGeom>
        </p:spPr>
        <p:txBody>
          <a:bodyPr vert="horz" lIns="91861" tIns="45930" rIns="91861" bIns="45930" rtlCol="0" anchor="b"/>
          <a:lstStyle>
            <a:lvl1pPr algn="r">
              <a:defRPr sz="1200"/>
            </a:lvl1pPr>
          </a:lstStyle>
          <a:p>
            <a:fld id="{67F5997B-3B7D-4D59-B8AA-8A032C2D26DD}" type="slidenum">
              <a:rPr lang="ru-RU" smtClean="0"/>
              <a:pPr/>
              <a:t>‹#›</a:t>
            </a:fld>
            <a:endParaRPr lang="ru-RU"/>
          </a:p>
        </p:txBody>
      </p:sp>
    </p:spTree>
    <p:extLst>
      <p:ext uri="{BB962C8B-B14F-4D97-AF65-F5344CB8AC3E}">
        <p14:creationId xmlns:p14="http://schemas.microsoft.com/office/powerpoint/2010/main" val="917314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97285"/>
          </a:xfrm>
          <a:prstGeom prst="rect">
            <a:avLst/>
          </a:prstGeom>
          <a:noFill/>
          <a:ln>
            <a:noFill/>
          </a:ln>
          <a:effectLst/>
          <a:extLst/>
        </p:spPr>
        <p:txBody>
          <a:bodyPr vert="horz" wrap="square" lIns="91861" tIns="45930" rIns="91861" bIns="45930" numCol="1" anchor="t" anchorCtr="0" compatLnSpc="1">
            <a:prstTxWarp prst="textNoShape">
              <a:avLst/>
            </a:prstTxWarp>
          </a:bodyPr>
          <a:lstStyle>
            <a:lvl1pPr>
              <a:defRPr sz="1200"/>
            </a:lvl1pPr>
          </a:lstStyle>
          <a:p>
            <a:pPr>
              <a:defRPr/>
            </a:pPr>
            <a:endParaRPr lang="ru-RU"/>
          </a:p>
        </p:txBody>
      </p:sp>
      <p:sp>
        <p:nvSpPr>
          <p:cNvPr id="22531" name="Rectangle 3"/>
          <p:cNvSpPr>
            <a:spLocks noGrp="1" noChangeArrowheads="1"/>
          </p:cNvSpPr>
          <p:nvPr>
            <p:ph type="dt" idx="1"/>
          </p:nvPr>
        </p:nvSpPr>
        <p:spPr bwMode="auto">
          <a:xfrm>
            <a:off x="3884614" y="0"/>
            <a:ext cx="2971800" cy="497285"/>
          </a:xfrm>
          <a:prstGeom prst="rect">
            <a:avLst/>
          </a:prstGeom>
          <a:noFill/>
          <a:ln>
            <a:noFill/>
          </a:ln>
          <a:effectLst/>
          <a:extLst/>
        </p:spPr>
        <p:txBody>
          <a:bodyPr vert="horz" wrap="square" lIns="91861" tIns="45930" rIns="91861" bIns="45930" numCol="1" anchor="t" anchorCtr="0" compatLnSpc="1">
            <a:prstTxWarp prst="textNoShape">
              <a:avLst/>
            </a:prstTxWarp>
          </a:bodyPr>
          <a:lstStyle>
            <a:lvl1pPr algn="r">
              <a:defRPr sz="1200"/>
            </a:lvl1pPr>
          </a:lstStyle>
          <a:p>
            <a:pPr>
              <a:defRPr/>
            </a:pPr>
            <a:endParaRPr lang="ru-RU"/>
          </a:p>
        </p:txBody>
      </p:sp>
      <p:sp>
        <p:nvSpPr>
          <p:cNvPr id="16388"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1" y="4724201"/>
            <a:ext cx="5486400" cy="4475560"/>
          </a:xfrm>
          <a:prstGeom prst="rect">
            <a:avLst/>
          </a:prstGeom>
          <a:noFill/>
          <a:ln>
            <a:noFill/>
          </a:ln>
          <a:effectLst/>
          <a:extLst/>
        </p:spPr>
        <p:txBody>
          <a:bodyPr vert="horz" wrap="square" lIns="91861" tIns="45930" rIns="91861" bIns="4593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2534" name="Rectangle 6"/>
          <p:cNvSpPr>
            <a:spLocks noGrp="1" noChangeArrowheads="1"/>
          </p:cNvSpPr>
          <p:nvPr>
            <p:ph type="ftr" sz="quarter" idx="4"/>
          </p:nvPr>
        </p:nvSpPr>
        <p:spPr bwMode="auto">
          <a:xfrm>
            <a:off x="0" y="9446678"/>
            <a:ext cx="2971800" cy="497285"/>
          </a:xfrm>
          <a:prstGeom prst="rect">
            <a:avLst/>
          </a:prstGeom>
          <a:noFill/>
          <a:ln>
            <a:noFill/>
          </a:ln>
          <a:effectLst/>
          <a:extLst/>
        </p:spPr>
        <p:txBody>
          <a:bodyPr vert="horz" wrap="square" lIns="91861" tIns="45930" rIns="91861" bIns="45930" numCol="1" anchor="b" anchorCtr="0" compatLnSpc="1">
            <a:prstTxWarp prst="textNoShape">
              <a:avLst/>
            </a:prstTxWarp>
          </a:bodyPr>
          <a:lstStyle>
            <a:lvl1pPr>
              <a:defRPr sz="1200"/>
            </a:lvl1pPr>
          </a:lstStyle>
          <a:p>
            <a:pPr>
              <a:defRPr/>
            </a:pPr>
            <a:endParaRPr lang="ru-RU"/>
          </a:p>
        </p:txBody>
      </p:sp>
      <p:sp>
        <p:nvSpPr>
          <p:cNvPr id="22535" name="Rectangle 7"/>
          <p:cNvSpPr>
            <a:spLocks noGrp="1" noChangeArrowheads="1"/>
          </p:cNvSpPr>
          <p:nvPr>
            <p:ph type="sldNum" sz="quarter" idx="5"/>
          </p:nvPr>
        </p:nvSpPr>
        <p:spPr bwMode="auto">
          <a:xfrm>
            <a:off x="3884614" y="9446678"/>
            <a:ext cx="2971800" cy="497285"/>
          </a:xfrm>
          <a:prstGeom prst="rect">
            <a:avLst/>
          </a:prstGeom>
          <a:noFill/>
          <a:ln>
            <a:noFill/>
          </a:ln>
          <a:effectLst/>
          <a:extLst/>
        </p:spPr>
        <p:txBody>
          <a:bodyPr vert="horz" wrap="square" lIns="91861" tIns="45930" rIns="91861" bIns="45930" numCol="1" anchor="b" anchorCtr="0" compatLnSpc="1">
            <a:prstTxWarp prst="textNoShape">
              <a:avLst/>
            </a:prstTxWarp>
          </a:bodyPr>
          <a:lstStyle>
            <a:lvl1pPr algn="r">
              <a:defRPr sz="1200"/>
            </a:lvl1pPr>
          </a:lstStyle>
          <a:p>
            <a:pPr>
              <a:defRPr/>
            </a:pPr>
            <a:fld id="{78CD7368-116E-4F27-8550-AFA93B91EB27}" type="slidenum">
              <a:rPr lang="ru-RU"/>
              <a:pPr>
                <a:defRPr/>
              </a:pPr>
              <a:t>‹#›</a:t>
            </a:fld>
            <a:endParaRPr lang="ru-RU"/>
          </a:p>
        </p:txBody>
      </p:sp>
    </p:spTree>
    <p:extLst>
      <p:ext uri="{BB962C8B-B14F-4D97-AF65-F5344CB8AC3E}">
        <p14:creationId xmlns:p14="http://schemas.microsoft.com/office/powerpoint/2010/main" val="4244005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6368" indent="-287064" eaLnBrk="0" hangingPunct="0">
              <a:defRPr>
                <a:solidFill>
                  <a:schemeClr val="tx1"/>
                </a:solidFill>
                <a:latin typeface="Arial" charset="0"/>
              </a:defRPr>
            </a:lvl2pPr>
            <a:lvl3pPr marL="1148258" indent="-229652" eaLnBrk="0" hangingPunct="0">
              <a:defRPr>
                <a:solidFill>
                  <a:schemeClr val="tx1"/>
                </a:solidFill>
                <a:latin typeface="Arial" charset="0"/>
              </a:defRPr>
            </a:lvl3pPr>
            <a:lvl4pPr marL="1607561" indent="-229652" eaLnBrk="0" hangingPunct="0">
              <a:defRPr>
                <a:solidFill>
                  <a:schemeClr val="tx1"/>
                </a:solidFill>
                <a:latin typeface="Arial" charset="0"/>
              </a:defRPr>
            </a:lvl4pPr>
            <a:lvl5pPr marL="2066864" indent="-229652" eaLnBrk="0" hangingPunct="0">
              <a:defRPr>
                <a:solidFill>
                  <a:schemeClr val="tx1"/>
                </a:solidFill>
                <a:latin typeface="Arial" charset="0"/>
              </a:defRPr>
            </a:lvl5pPr>
            <a:lvl6pPr marL="2526167" indent="-229652" eaLnBrk="0" fontAlgn="base" hangingPunct="0">
              <a:spcBef>
                <a:spcPct val="0"/>
              </a:spcBef>
              <a:spcAft>
                <a:spcPct val="0"/>
              </a:spcAft>
              <a:defRPr>
                <a:solidFill>
                  <a:schemeClr val="tx1"/>
                </a:solidFill>
                <a:latin typeface="Arial" charset="0"/>
              </a:defRPr>
            </a:lvl6pPr>
            <a:lvl7pPr marL="2985470" indent="-229652" eaLnBrk="0" fontAlgn="base" hangingPunct="0">
              <a:spcBef>
                <a:spcPct val="0"/>
              </a:spcBef>
              <a:spcAft>
                <a:spcPct val="0"/>
              </a:spcAft>
              <a:defRPr>
                <a:solidFill>
                  <a:schemeClr val="tx1"/>
                </a:solidFill>
                <a:latin typeface="Arial" charset="0"/>
              </a:defRPr>
            </a:lvl7pPr>
            <a:lvl8pPr marL="3444773" indent="-229652" eaLnBrk="0" fontAlgn="base" hangingPunct="0">
              <a:spcBef>
                <a:spcPct val="0"/>
              </a:spcBef>
              <a:spcAft>
                <a:spcPct val="0"/>
              </a:spcAft>
              <a:defRPr>
                <a:solidFill>
                  <a:schemeClr val="tx1"/>
                </a:solidFill>
                <a:latin typeface="Arial" charset="0"/>
              </a:defRPr>
            </a:lvl8pPr>
            <a:lvl9pPr marL="3904077" indent="-229652" eaLnBrk="0" fontAlgn="base" hangingPunct="0">
              <a:spcBef>
                <a:spcPct val="0"/>
              </a:spcBef>
              <a:spcAft>
                <a:spcPct val="0"/>
              </a:spcAft>
              <a:defRPr>
                <a:solidFill>
                  <a:schemeClr val="tx1"/>
                </a:solidFill>
                <a:latin typeface="Arial" charset="0"/>
              </a:defRPr>
            </a:lvl9pPr>
          </a:lstStyle>
          <a:p>
            <a:pPr eaLnBrk="1" hangingPunct="1"/>
            <a:fld id="{F14A1F25-CCAA-425A-8D52-089DC1C39D0A}" type="slidenum">
              <a:rPr lang="ru-RU" smtClean="0">
                <a:solidFill>
                  <a:prstClr val="black"/>
                </a:solidFill>
              </a:rPr>
              <a:pPr eaLnBrk="1" hangingPunct="1"/>
              <a:t>1</a:t>
            </a:fld>
            <a:endParaRPr lang="ru-RU" smtClean="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endParaRPr lang="ru-RU" baseline="0" dirty="0" smtClean="0"/>
          </a:p>
        </p:txBody>
      </p:sp>
    </p:spTree>
    <p:extLst>
      <p:ext uri="{BB962C8B-B14F-4D97-AF65-F5344CB8AC3E}">
        <p14:creationId xmlns:p14="http://schemas.microsoft.com/office/powerpoint/2010/main" val="180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ЯО проводится ежегодный …</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10</a:t>
            </a:fld>
            <a:endParaRPr lang="ru-RU"/>
          </a:p>
        </p:txBody>
      </p:sp>
    </p:spTree>
    <p:extLst>
      <p:ext uri="{BB962C8B-B14F-4D97-AF65-F5344CB8AC3E}">
        <p14:creationId xmlns:p14="http://schemas.microsoft.com/office/powerpoint/2010/main" val="30616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Ожидания населения от УЭВ имеют положительную динамику.</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11</a:t>
            </a:fld>
            <a:endParaRPr lang="ru-RU"/>
          </a:p>
        </p:txBody>
      </p:sp>
    </p:spTree>
    <p:extLst>
      <p:ext uri="{BB962C8B-B14F-4D97-AF65-F5344CB8AC3E}">
        <p14:creationId xmlns:p14="http://schemas.microsoft.com/office/powerpoint/2010/main" val="511974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Опрос населения показал неблагоприятные</a:t>
            </a:r>
            <a:r>
              <a:rPr lang="ru-RU" baseline="0" dirty="0" smtClean="0"/>
              <a:t> тенденции.</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12</a:t>
            </a:fld>
            <a:endParaRPr lang="ru-RU"/>
          </a:p>
        </p:txBody>
      </p:sp>
    </p:spTree>
    <p:extLst>
      <p:ext uri="{BB962C8B-B14F-4D97-AF65-F5344CB8AC3E}">
        <p14:creationId xmlns:p14="http://schemas.microsoft.com/office/powerpoint/2010/main" val="51197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kern="1200" dirty="0" smtClean="0">
                <a:solidFill>
                  <a:schemeClr val="tx1"/>
                </a:solidFill>
                <a:effectLst/>
                <a:latin typeface="Arial" charset="0"/>
                <a:ea typeface="+mn-ea"/>
                <a:cs typeface="+mn-cs"/>
              </a:rPr>
              <a:t>Пользователи Портала </a:t>
            </a:r>
            <a:r>
              <a:rPr lang="ru-RU" sz="1200" b="0" u="sng" kern="1200" dirty="0" smtClean="0">
                <a:solidFill>
                  <a:schemeClr val="tx1"/>
                </a:solidFill>
                <a:effectLst/>
                <a:latin typeface="Arial" charset="0"/>
                <a:ea typeface="+mn-ea"/>
                <a:cs typeface="+mn-cs"/>
              </a:rPr>
              <a:t>разделились в ответах почти поровну.</a:t>
            </a:r>
            <a:endParaRPr lang="ru-RU" sz="1200" b="1" kern="1200" dirty="0" smtClean="0">
              <a:solidFill>
                <a:schemeClr val="tx1"/>
              </a:solidFill>
              <a:effectLst/>
              <a:latin typeface="Arial" charset="0"/>
              <a:ea typeface="+mn-ea"/>
              <a:cs typeface="+mn-cs"/>
            </a:endParaRPr>
          </a:p>
          <a:p>
            <a:endParaRPr lang="ru-RU" sz="1200" b="0" kern="1200" dirty="0" smtClean="0">
              <a:solidFill>
                <a:schemeClr val="tx1"/>
              </a:solidFill>
              <a:effectLst/>
              <a:latin typeface="Arial" charset="0"/>
              <a:ea typeface="+mn-ea"/>
              <a:cs typeface="+mn-cs"/>
            </a:endParaRPr>
          </a:p>
          <a:p>
            <a:r>
              <a:rPr lang="ru-RU" sz="1200" b="0" kern="1200" dirty="0" smtClean="0">
                <a:solidFill>
                  <a:schemeClr val="tx1"/>
                </a:solidFill>
                <a:effectLst/>
                <a:latin typeface="Arial" charset="0"/>
                <a:ea typeface="+mn-ea"/>
                <a:cs typeface="+mn-cs"/>
              </a:rPr>
              <a:t>В целом, мнение респондентов </a:t>
            </a:r>
            <a:r>
              <a:rPr lang="ru-RU" sz="1200" b="0" u="sng" kern="1200" dirty="0" smtClean="0">
                <a:solidFill>
                  <a:schemeClr val="tx1"/>
                </a:solidFill>
                <a:effectLst/>
                <a:latin typeface="Arial" charset="0"/>
                <a:ea typeface="+mn-ea"/>
                <a:cs typeface="+mn-cs"/>
              </a:rPr>
              <a:t>скорее не в пользу Портала</a:t>
            </a:r>
            <a:r>
              <a:rPr lang="ru-RU" sz="1200" b="0" kern="1200" dirty="0" smtClean="0">
                <a:solidFill>
                  <a:schemeClr val="tx1"/>
                </a:solidFill>
                <a:effectLst/>
                <a:latin typeface="Arial" charset="0"/>
                <a:ea typeface="+mn-ea"/>
                <a:cs typeface="+mn-cs"/>
              </a:rPr>
              <a:t>, индекс согласия отрицательный: -0,06.</a:t>
            </a:r>
            <a:endParaRPr lang="ru-RU" sz="1200" b="1"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fld id="{BDE227D2-872A-4E37-82B4-E5D843C4C53D}" type="slidenum">
              <a:rPr lang="ru-RU" smtClean="0"/>
              <a:t>13</a:t>
            </a:fld>
            <a:endParaRPr lang="ru-RU"/>
          </a:p>
        </p:txBody>
      </p:sp>
    </p:spTree>
    <p:extLst>
      <p:ext uri="{BB962C8B-B14F-4D97-AF65-F5344CB8AC3E}">
        <p14:creationId xmlns:p14="http://schemas.microsoft.com/office/powerpoint/2010/main" val="51197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charset="0"/>
                <a:ea typeface="+mn-ea"/>
                <a:cs typeface="+mn-cs"/>
              </a:rPr>
              <a:t>Среди всех опрошенных </a:t>
            </a:r>
            <a:r>
              <a:rPr lang="ru-RU" sz="1200" u="sng" kern="1200" dirty="0" smtClean="0">
                <a:solidFill>
                  <a:schemeClr val="tx1"/>
                </a:solidFill>
                <a:effectLst/>
                <a:latin typeface="Arial" charset="0"/>
                <a:ea typeface="+mn-ea"/>
                <a:cs typeface="+mn-cs"/>
              </a:rPr>
              <a:t>в будущем хотели бы получать </a:t>
            </a:r>
            <a:r>
              <a:rPr lang="ru-RU" sz="1200" u="sng" kern="1200" dirty="0" err="1" smtClean="0">
                <a:solidFill>
                  <a:schemeClr val="tx1"/>
                </a:solidFill>
                <a:effectLst/>
                <a:latin typeface="Arial" charset="0"/>
                <a:ea typeface="+mn-ea"/>
                <a:cs typeface="+mn-cs"/>
              </a:rPr>
              <a:t>госуслуги</a:t>
            </a:r>
            <a:r>
              <a:rPr lang="ru-RU" sz="1200" u="sng" kern="1200" dirty="0" smtClean="0">
                <a:solidFill>
                  <a:schemeClr val="tx1"/>
                </a:solidFill>
                <a:effectLst/>
                <a:latin typeface="Arial" charset="0"/>
                <a:ea typeface="+mn-ea"/>
                <a:cs typeface="+mn-cs"/>
              </a:rPr>
              <a:t> через Портал только 36%</a:t>
            </a:r>
            <a:r>
              <a:rPr lang="ru-RU" sz="1200" kern="1200" dirty="0" smtClean="0">
                <a:solidFill>
                  <a:schemeClr val="tx1"/>
                </a:solidFill>
                <a:effectLst/>
                <a:latin typeface="Arial" charset="0"/>
                <a:ea typeface="+mn-ea"/>
                <a:cs typeface="+mn-cs"/>
              </a:rPr>
              <a:t> (на 6 </a:t>
            </a:r>
            <a:r>
              <a:rPr lang="ru-RU" sz="1200" kern="1200" dirty="0" err="1" smtClean="0">
                <a:solidFill>
                  <a:schemeClr val="tx1"/>
                </a:solidFill>
                <a:effectLst/>
                <a:latin typeface="Arial" charset="0"/>
                <a:ea typeface="+mn-ea"/>
                <a:cs typeface="+mn-cs"/>
              </a:rPr>
              <a:t>п.п</a:t>
            </a:r>
            <a:r>
              <a:rPr lang="ru-RU" sz="1200" kern="1200" dirty="0" smtClean="0">
                <a:solidFill>
                  <a:schemeClr val="tx1"/>
                </a:solidFill>
                <a:effectLst/>
                <a:latin typeface="Arial" charset="0"/>
                <a:ea typeface="+mn-ea"/>
                <a:cs typeface="+mn-cs"/>
              </a:rPr>
              <a:t>. меньше, чем в 2012 г.). </a:t>
            </a:r>
          </a:p>
          <a:p>
            <a:r>
              <a:rPr lang="ru-RU" sz="1200" kern="1200" dirty="0" smtClean="0">
                <a:solidFill>
                  <a:schemeClr val="tx1"/>
                </a:solidFill>
                <a:effectLst/>
                <a:latin typeface="Arial" charset="0"/>
                <a:ea typeface="+mn-ea"/>
                <a:cs typeface="+mn-cs"/>
              </a:rPr>
              <a:t>При этом заметно увеличилось число тех, кто </a:t>
            </a:r>
            <a:r>
              <a:rPr lang="ru-RU" sz="1200" u="sng" kern="1200" dirty="0" smtClean="0">
                <a:solidFill>
                  <a:schemeClr val="tx1"/>
                </a:solidFill>
                <a:effectLst/>
                <a:latin typeface="Arial" charset="0"/>
                <a:ea typeface="+mn-ea"/>
                <a:cs typeface="+mn-cs"/>
              </a:rPr>
              <a:t>не заинтересован в использовании Портала – 34%</a:t>
            </a:r>
            <a:r>
              <a:rPr lang="ru-RU" sz="1200" kern="1200" dirty="0" smtClean="0">
                <a:solidFill>
                  <a:schemeClr val="tx1"/>
                </a:solidFill>
                <a:effectLst/>
                <a:latin typeface="Arial" charset="0"/>
                <a:ea typeface="+mn-ea"/>
                <a:cs typeface="+mn-cs"/>
              </a:rPr>
              <a:t> (+10 </a:t>
            </a:r>
            <a:r>
              <a:rPr lang="ru-RU" sz="1200" kern="1200" dirty="0" err="1" smtClean="0">
                <a:solidFill>
                  <a:schemeClr val="tx1"/>
                </a:solidFill>
                <a:effectLst/>
                <a:latin typeface="Arial" charset="0"/>
                <a:ea typeface="+mn-ea"/>
                <a:cs typeface="+mn-cs"/>
              </a:rPr>
              <a:t>п.п</a:t>
            </a:r>
            <a:r>
              <a:rPr lang="ru-RU" sz="1200" kern="1200" dirty="0" smtClean="0">
                <a:solidFill>
                  <a:schemeClr val="tx1"/>
                </a:solidFill>
                <a:effectLst/>
                <a:latin typeface="Arial" charset="0"/>
                <a:ea typeface="+mn-ea"/>
                <a:cs typeface="+mn-cs"/>
              </a:rPr>
              <a:t>. к уровню 2012 г.).</a:t>
            </a:r>
          </a:p>
          <a:p>
            <a:endParaRPr lang="ru-RU" sz="1200" kern="1200" dirty="0" smtClean="0">
              <a:solidFill>
                <a:schemeClr val="tx1"/>
              </a:solidFill>
              <a:effectLst/>
              <a:latin typeface="Arial" charset="0"/>
              <a:ea typeface="+mn-ea"/>
              <a:cs typeface="+mn-cs"/>
            </a:endParaRPr>
          </a:p>
          <a:p>
            <a:r>
              <a:rPr lang="ru-RU" sz="1200" kern="1200" dirty="0" smtClean="0">
                <a:solidFill>
                  <a:schemeClr val="tx1"/>
                </a:solidFill>
                <a:effectLst/>
                <a:latin typeface="Arial" charset="0"/>
                <a:ea typeface="+mn-ea"/>
                <a:cs typeface="+mn-cs"/>
              </a:rPr>
              <a:t>Итак,</a:t>
            </a:r>
            <a:r>
              <a:rPr lang="ru-RU" sz="1200" kern="1200" baseline="0" dirty="0" smtClean="0">
                <a:solidFill>
                  <a:schemeClr val="tx1"/>
                </a:solidFill>
                <a:effectLst/>
                <a:latin typeface="Arial" charset="0"/>
                <a:ea typeface="+mn-ea"/>
                <a:cs typeface="+mn-cs"/>
              </a:rPr>
              <a:t> тех, кто попробовал получать УЭВ, стало больше.</a:t>
            </a:r>
          </a:p>
          <a:p>
            <a:r>
              <a:rPr lang="ru-RU" sz="1200" kern="1200" baseline="0" dirty="0" smtClean="0">
                <a:solidFill>
                  <a:schemeClr val="tx1"/>
                </a:solidFill>
                <a:effectLst/>
                <a:latin typeface="Arial" charset="0"/>
                <a:ea typeface="+mn-ea"/>
                <a:cs typeface="+mn-cs"/>
              </a:rPr>
              <a:t>Желающих получать ЭУ в будущем стало меньше.</a:t>
            </a:r>
          </a:p>
          <a:p>
            <a:r>
              <a:rPr lang="ru-RU" sz="1200" kern="1200" baseline="0" dirty="0" smtClean="0">
                <a:solidFill>
                  <a:schemeClr val="tx1"/>
                </a:solidFill>
                <a:effectLst/>
                <a:latin typeface="Arial" charset="0"/>
                <a:ea typeface="+mn-ea"/>
                <a:cs typeface="+mn-cs"/>
              </a:rPr>
              <a:t>  </a:t>
            </a:r>
          </a:p>
          <a:p>
            <a:r>
              <a:rPr lang="ru-RU" sz="1200" kern="1200" baseline="0" dirty="0" smtClean="0">
                <a:solidFill>
                  <a:schemeClr val="tx1"/>
                </a:solidFill>
                <a:effectLst/>
                <a:latin typeface="Arial" charset="0"/>
                <a:ea typeface="+mn-ea"/>
                <a:cs typeface="+mn-cs"/>
              </a:rPr>
              <a:t>Можно с уверенностью делать вывод, что опыт использования порталов ГУ скорее отрицательный.</a:t>
            </a:r>
          </a:p>
          <a:p>
            <a:endParaRPr lang="ru-RU" sz="1200" kern="1200" dirty="0" smtClean="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fld id="{BDE227D2-872A-4E37-82B4-E5D843C4C53D}" type="slidenum">
              <a:rPr lang="ru-RU" smtClean="0"/>
              <a:t>14</a:t>
            </a:fld>
            <a:endParaRPr lang="ru-RU"/>
          </a:p>
        </p:txBody>
      </p:sp>
    </p:spTree>
    <p:extLst>
      <p:ext uri="{BB962C8B-B14F-4D97-AF65-F5344CB8AC3E}">
        <p14:creationId xmlns:p14="http://schemas.microsoft.com/office/powerpoint/2010/main" val="511974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Итак, звезды сошлись. Указания сверху, движение снизу, необходимость развития – все предпосылки имеются. </a:t>
            </a:r>
            <a:r>
              <a:rPr lang="ru-RU" dirty="0" err="1" smtClean="0"/>
              <a:t>Минкомсвязь</a:t>
            </a:r>
            <a:r>
              <a:rPr lang="ru-RU" baseline="0" dirty="0" smtClean="0"/>
              <a:t> выступила с инициативой …. </a:t>
            </a:r>
            <a:r>
              <a:rPr lang="ru-RU" dirty="0" smtClean="0"/>
              <a:t>Подписание соглашения.</a:t>
            </a:r>
          </a:p>
          <a:p>
            <a:endParaRPr lang="ru-RU" dirty="0" smtClean="0"/>
          </a:p>
          <a:p>
            <a:r>
              <a:rPr lang="ru-RU" dirty="0" smtClean="0"/>
              <a:t>Представление – понятное и доступное описание, подача услуги, интерфейс.</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15</a:t>
            </a:fld>
            <a:endParaRPr lang="ru-RU"/>
          </a:p>
        </p:txBody>
      </p:sp>
    </p:spTree>
    <p:extLst>
      <p:ext uri="{BB962C8B-B14F-4D97-AF65-F5344CB8AC3E}">
        <p14:creationId xmlns:p14="http://schemas.microsoft.com/office/powerpoint/2010/main" val="240058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u="none" strike="noStrike" kern="1200" dirty="0" smtClean="0">
                <a:solidFill>
                  <a:schemeClr val="tx1"/>
                </a:solidFill>
                <a:effectLst/>
                <a:latin typeface="Arial" charset="0"/>
                <a:ea typeface="+mn-ea"/>
                <a:cs typeface="+mn-cs"/>
              </a:rPr>
              <a:t>Немного отдохнем и пофилософствуем. </a:t>
            </a:r>
          </a:p>
          <a:p>
            <a:r>
              <a:rPr lang="ru-RU" sz="1200" u="none" strike="noStrike" kern="1200" dirty="0" smtClean="0">
                <a:solidFill>
                  <a:schemeClr val="tx1"/>
                </a:solidFill>
                <a:effectLst/>
                <a:latin typeface="Arial" charset="0"/>
                <a:ea typeface="+mn-ea"/>
                <a:cs typeface="+mn-cs"/>
              </a:rPr>
              <a:t>Человечество знает два пути развития: революционный и эволюционный.</a:t>
            </a:r>
          </a:p>
          <a:p>
            <a:r>
              <a:rPr lang="ru-RU" sz="1200" u="none" strike="noStrike" kern="1200" dirty="0" smtClean="0">
                <a:solidFill>
                  <a:schemeClr val="tx1"/>
                </a:solidFill>
                <a:effectLst/>
                <a:latin typeface="Arial" charset="0"/>
                <a:ea typeface="+mn-ea"/>
                <a:cs typeface="+mn-cs"/>
              </a:rPr>
              <a:t/>
            </a:r>
            <a:br>
              <a:rPr lang="ru-RU" sz="1200" u="none" strike="noStrike" kern="1200" dirty="0" smtClean="0">
                <a:solidFill>
                  <a:schemeClr val="tx1"/>
                </a:solidFill>
                <a:effectLst/>
                <a:latin typeface="Arial" charset="0"/>
                <a:ea typeface="+mn-ea"/>
                <a:cs typeface="+mn-cs"/>
              </a:rPr>
            </a:br>
            <a:r>
              <a:rPr lang="ru-RU" sz="1200" u="none" strike="noStrike" kern="1200" dirty="0" smtClean="0">
                <a:solidFill>
                  <a:schemeClr val="tx1"/>
                </a:solidFill>
                <a:effectLst/>
                <a:latin typeface="Arial" charset="0"/>
                <a:ea typeface="+mn-ea"/>
                <a:cs typeface="+mn-cs"/>
              </a:rPr>
              <a:t>Революционный: на первой картинке бунтующие революционеры - Долой монархию, </a:t>
            </a:r>
            <a:r>
              <a:rPr lang="ru-RU" dirty="0" smtClean="0">
                <a:effectLst/>
              </a:rPr>
              <a:t>Весь мир насилья мы разрушим до основанья , а затем-мы наш, мы новый мир построим.</a:t>
            </a:r>
          </a:p>
          <a:p>
            <a:endParaRPr lang="ru-RU" dirty="0" smtClean="0">
              <a:effectLst/>
            </a:endParaRPr>
          </a:p>
          <a:p>
            <a:r>
              <a:rPr lang="ru-RU" dirty="0" smtClean="0">
                <a:effectLst/>
              </a:rPr>
              <a:t>Эволюционный: непрерывное совершенствование созданного. На картинке земной рай, океан, шалаш, алые паруса, синее небо. </a:t>
            </a:r>
          </a:p>
          <a:p>
            <a:endParaRPr lang="ru-RU" dirty="0" smtClean="0">
              <a:effectLst/>
            </a:endParaRPr>
          </a:p>
          <a:p>
            <a:r>
              <a:rPr lang="ru-RU" dirty="0" smtClean="0">
                <a:effectLst/>
              </a:rPr>
              <a:t>На самом деле регионы стоят перед сложным выбором. </a:t>
            </a:r>
          </a:p>
          <a:p>
            <a:r>
              <a:rPr lang="ru-RU" b="1" dirty="0" smtClean="0">
                <a:effectLst/>
              </a:rPr>
              <a:t>Поднимите руки регионы.</a:t>
            </a:r>
          </a:p>
          <a:p>
            <a:r>
              <a:rPr lang="ru-RU" dirty="0" smtClean="0">
                <a:effectLst/>
              </a:rPr>
              <a:t>Нам «повезло» жить в эпоху</a:t>
            </a:r>
            <a:r>
              <a:rPr lang="ru-RU" baseline="0" dirty="0" smtClean="0">
                <a:effectLst/>
              </a:rPr>
              <a:t> перемен.</a:t>
            </a:r>
            <a:r>
              <a:rPr lang="ru-RU" dirty="0" smtClean="0">
                <a:effectLst/>
              </a:rPr>
              <a:t> </a:t>
            </a:r>
          </a:p>
          <a:p>
            <a:r>
              <a:rPr lang="ru-RU" dirty="0" smtClean="0">
                <a:effectLst/>
              </a:rPr>
              <a:t>Политическая воля в сфере перевода услуг сейчас весьма ослабла, Концепция развития ЭУ находится на доработке. Что лучше? Развивать ЕПГУ? Создавать РГУ? У меня нет ответа.</a:t>
            </a:r>
          </a:p>
          <a:p>
            <a:endParaRPr lang="ru-RU" dirty="0" smtClean="0">
              <a:effectLst/>
            </a:endParaRPr>
          </a:p>
          <a:p>
            <a:r>
              <a:rPr lang="ru-RU" dirty="0" smtClean="0">
                <a:effectLst/>
              </a:rPr>
              <a:t>Предлагаю вернуться из рая в город Ярославль и Иваново.</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16</a:t>
            </a:fld>
            <a:endParaRPr lang="ru-RU"/>
          </a:p>
        </p:txBody>
      </p:sp>
    </p:spTree>
    <p:extLst>
      <p:ext uri="{BB962C8B-B14F-4D97-AF65-F5344CB8AC3E}">
        <p14:creationId xmlns:p14="http://schemas.microsoft.com/office/powerpoint/2010/main" val="30616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Основные направления</a:t>
            </a:r>
            <a:r>
              <a:rPr lang="ru-RU" baseline="0" dirty="0" smtClean="0"/>
              <a:t> и ожидаемые результаты.</a:t>
            </a:r>
          </a:p>
          <a:p>
            <a:r>
              <a:rPr lang="ru-RU" baseline="0" dirty="0" smtClean="0"/>
              <a:t>1 задача – представит Иваново.</a:t>
            </a:r>
          </a:p>
          <a:p>
            <a:endParaRPr lang="ru-RU" baseline="0" dirty="0" smtClean="0"/>
          </a:p>
          <a:p>
            <a:r>
              <a:rPr lang="ru-RU" baseline="0" dirty="0" smtClean="0"/>
              <a:t>Задача 3. Практическое применение результатов задачи 2. РПГУ или ЕПГУ.</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17</a:t>
            </a:fld>
            <a:endParaRPr lang="ru-RU"/>
          </a:p>
        </p:txBody>
      </p:sp>
    </p:spTree>
    <p:extLst>
      <p:ext uri="{BB962C8B-B14F-4D97-AF65-F5344CB8AC3E}">
        <p14:creationId xmlns:p14="http://schemas.microsoft.com/office/powerpoint/2010/main" val="365858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Основные направления</a:t>
            </a:r>
            <a:r>
              <a:rPr lang="ru-RU" baseline="0" dirty="0" smtClean="0"/>
              <a:t> и план работы по проекту.</a:t>
            </a:r>
          </a:p>
          <a:p>
            <a:endParaRPr lang="ru-RU" baseline="0" dirty="0" smtClean="0"/>
          </a:p>
          <a:p>
            <a:r>
              <a:rPr lang="ru-RU" baseline="0" dirty="0" smtClean="0"/>
              <a:t>Это одна из наиболее востребованных и социально значимых региональных услуг.</a:t>
            </a:r>
          </a:p>
          <a:p>
            <a:endParaRPr lang="ru-RU" baseline="0" dirty="0" smtClean="0"/>
          </a:p>
          <a:p>
            <a:r>
              <a:rPr lang="ru-RU" baseline="0" dirty="0" smtClean="0"/>
              <a:t>Разработка описания и разработка МР проводились параллельно.</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18</a:t>
            </a:fld>
            <a:endParaRPr lang="ru-RU"/>
          </a:p>
        </p:txBody>
      </p:sp>
    </p:spTree>
    <p:extLst>
      <p:ext uri="{BB962C8B-B14F-4D97-AF65-F5344CB8AC3E}">
        <p14:creationId xmlns:p14="http://schemas.microsoft.com/office/powerpoint/2010/main" val="3658582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Выполнение задачи 2 начиналось с Новых подходов к представлению услуг.</a:t>
            </a:r>
          </a:p>
          <a:p>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Все материалы проекта содержатся на </a:t>
            </a:r>
            <a:r>
              <a:rPr lang="en-US" dirty="0" smtClean="0"/>
              <a:t>Google</a:t>
            </a:r>
            <a:r>
              <a:rPr lang="en-US" baseline="0" dirty="0" smtClean="0"/>
              <a:t> Docks</a:t>
            </a:r>
            <a:r>
              <a:rPr lang="ru-RU" baseline="0" dirty="0" smtClean="0"/>
              <a:t>, можно оставлять комментарии.</a:t>
            </a:r>
          </a:p>
          <a:p>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19</a:t>
            </a:fld>
            <a:endParaRPr lang="ru-RU"/>
          </a:p>
        </p:txBody>
      </p:sp>
    </p:spTree>
    <p:extLst>
      <p:ext uri="{BB962C8B-B14F-4D97-AF65-F5344CB8AC3E}">
        <p14:creationId xmlns:p14="http://schemas.microsoft.com/office/powerpoint/2010/main" val="38305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dirty="0" smtClean="0"/>
              <a:t>Сегодня, 21 ноября 2013 г можно с уверенностью</a:t>
            </a:r>
            <a:r>
              <a:rPr lang="ru-RU" baseline="0" dirty="0" smtClean="0"/>
              <a:t> говорить, что </a:t>
            </a:r>
            <a:r>
              <a:rPr lang="ru-RU" dirty="0" smtClean="0"/>
              <a:t>ЭП в РФ и в ЯО состоялось. Десятки тысяч ярославце пользуются компонентами ЭП в своей повседневной жизни.</a:t>
            </a:r>
          </a:p>
          <a:p>
            <a:r>
              <a:rPr lang="ru-RU" dirty="0" smtClean="0"/>
              <a:t>Первая часть ЭП – МВ. В цифрах это выглядит….</a:t>
            </a:r>
          </a:p>
          <a:p>
            <a:r>
              <a:rPr lang="ru-RU" dirty="0" smtClean="0"/>
              <a:t>Вторая часть ЭП – услуги в ЭВ. В качестве регионального портала услуг ЯО использует ЕПГУ. В</a:t>
            </a:r>
            <a:r>
              <a:rPr lang="ru-RU" baseline="0" dirty="0" smtClean="0"/>
              <a:t> цифрах УЭВ ….</a:t>
            </a:r>
            <a:endParaRPr lang="ru-RU" dirty="0" smtClean="0"/>
          </a:p>
        </p:txBody>
      </p:sp>
      <p:sp>
        <p:nvSpPr>
          <p:cNvPr id="33796"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CB7C20A-6462-436A-9494-D809B1FB9ACB}" type="slidenum">
              <a:rPr lang="ru-RU" smtClean="0"/>
              <a:pPr eaLnBrk="1" hangingPunct="1"/>
              <a:t>2</a:t>
            </a:fld>
            <a:endParaRPr lang="ru-RU" smtClean="0"/>
          </a:p>
        </p:txBody>
      </p:sp>
    </p:spTree>
    <p:extLst>
      <p:ext uri="{BB962C8B-B14F-4D97-AF65-F5344CB8AC3E}">
        <p14:creationId xmlns:p14="http://schemas.microsoft.com/office/powerpoint/2010/main" val="322254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чем состоят новые подходы? На слайде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Новый подход к представлению услуг был реализован</a:t>
            </a:r>
            <a:r>
              <a:rPr lang="ru-RU" baseline="0" dirty="0" smtClean="0"/>
              <a:t> на выбранной пилотной услуге по предоставлению субсидии на оплату жилья и коммунальных услуг. </a:t>
            </a:r>
          </a:p>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Имели на входе: АР, постановление 861, новые принципы и структуру…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Новые принципы были приложены к административному регламенту услуги и НПА по представлению услуги. </a:t>
            </a:r>
          </a:p>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Экспертами б</a:t>
            </a:r>
            <a:r>
              <a:rPr lang="ru-RU" dirty="0" smtClean="0"/>
              <a:t>ыла переработана структура и язык</a:t>
            </a:r>
            <a:r>
              <a:rPr lang="ru-RU" baseline="0" dirty="0" smtClean="0"/>
              <a:t> описания услуги.</a:t>
            </a:r>
            <a:r>
              <a:rPr lang="ru-RU" dirty="0" smtClean="0"/>
              <a:t> Параллельно проводимая работы фиксировалась в виде методических рекомендаций.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 результате получилось два документа: полное текстовое описание услуги по новой структуре и Методические рекомендации по представлению услуг. </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20</a:t>
            </a:fld>
            <a:endParaRPr lang="ru-RU"/>
          </a:p>
        </p:txBody>
      </p:sp>
    </p:spTree>
    <p:extLst>
      <p:ext uri="{BB962C8B-B14F-4D97-AF65-F5344CB8AC3E}">
        <p14:creationId xmlns:p14="http://schemas.microsoft.com/office/powerpoint/2010/main" val="383052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Нами разработан документ под названием…... Объем документа  - 34 страницы.</a:t>
            </a:r>
          </a:p>
          <a:p>
            <a:r>
              <a:rPr lang="ru-RU" dirty="0" smtClean="0"/>
              <a:t>Разбита на разделы.</a:t>
            </a:r>
          </a:p>
          <a:p>
            <a:r>
              <a:rPr lang="ru-RU" dirty="0" smtClean="0"/>
              <a:t>Структура</a:t>
            </a:r>
            <a:r>
              <a:rPr lang="ru-RU" baseline="0" dirty="0" smtClean="0"/>
              <a:t>.</a:t>
            </a:r>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21</a:t>
            </a:fld>
            <a:endParaRPr lang="ru-RU"/>
          </a:p>
        </p:txBody>
      </p:sp>
    </p:spTree>
    <p:extLst>
      <p:ext uri="{BB962C8B-B14F-4D97-AF65-F5344CB8AC3E}">
        <p14:creationId xmlns:p14="http://schemas.microsoft.com/office/powerpoint/2010/main" val="402338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 начальные принципы приняты положения из Новых подходов и принципов представления услуг.</a:t>
            </a:r>
          </a:p>
          <a:p>
            <a:endParaRPr lang="ru-RU" dirty="0" smtClean="0"/>
          </a:p>
          <a:p>
            <a:r>
              <a:rPr lang="ru-RU" dirty="0" smtClean="0"/>
              <a:t>Затем</a:t>
            </a:r>
            <a:r>
              <a:rPr lang="ru-RU" baseline="0" dirty="0" smtClean="0"/>
              <a:t> материал расширялся.</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25</a:t>
            </a:fld>
            <a:endParaRPr lang="ru-RU"/>
          </a:p>
        </p:txBody>
      </p:sp>
    </p:spTree>
    <p:extLst>
      <p:ext uri="{BB962C8B-B14F-4D97-AF65-F5344CB8AC3E}">
        <p14:creationId xmlns:p14="http://schemas.microsoft.com/office/powerpoint/2010/main" val="167223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15 страниц – структура описания услуги.</a:t>
            </a:r>
          </a:p>
          <a:p>
            <a:r>
              <a:rPr lang="ru-RU" dirty="0" smtClean="0"/>
              <a:t>Методически</a:t>
            </a:r>
            <a:r>
              <a:rPr lang="ru-RU" baseline="0" dirty="0" smtClean="0"/>
              <a:t>е рекомендации содержат подробное описание структуры представления услуги. По каждому разделу приводятся  рекомендации к содержанию раздела, положительные и отрицательные примеры формирования данного раздела.</a:t>
            </a:r>
          </a:p>
          <a:p>
            <a:endParaRPr lang="ru-RU" baseline="0" dirty="0" smtClean="0"/>
          </a:p>
          <a:p>
            <a:pPr rtl="0" fontAlgn="base"/>
            <a:r>
              <a:rPr lang="ru-RU" sz="1200" b="0" i="0" u="none" strike="noStrike" kern="1200" dirty="0" smtClean="0">
                <a:solidFill>
                  <a:schemeClr val="tx1"/>
                </a:solidFill>
                <a:effectLst/>
                <a:latin typeface="Arial" charset="0"/>
                <a:ea typeface="+mn-ea"/>
                <a:cs typeface="+mn-cs"/>
              </a:rPr>
              <a:t>Граждане России,</a:t>
            </a:r>
          </a:p>
          <a:p>
            <a:pPr rtl="0"/>
            <a:r>
              <a:rPr lang="ru-RU" sz="1200" b="0" i="0" u="none" strike="noStrike" kern="1200" dirty="0" smtClean="0">
                <a:solidFill>
                  <a:schemeClr val="tx1"/>
                </a:solidFill>
                <a:effectLst/>
                <a:latin typeface="Arial" charset="0"/>
                <a:ea typeface="+mn-ea"/>
                <a:cs typeface="+mn-cs"/>
              </a:rPr>
              <a:t>а также</a:t>
            </a:r>
            <a:endParaRPr lang="ru-RU" dirty="0" smtClean="0">
              <a:effectLst/>
            </a:endParaRPr>
          </a:p>
          <a:p>
            <a:pPr rtl="0"/>
            <a:r>
              <a:rPr lang="ru-RU" sz="1200" b="0" i="0" u="none" strike="noStrike" kern="1200" dirty="0" smtClean="0">
                <a:solidFill>
                  <a:schemeClr val="tx1"/>
                </a:solidFill>
                <a:effectLst/>
                <a:latin typeface="Arial" charset="0"/>
                <a:ea typeface="+mn-ea"/>
                <a:cs typeface="+mn-cs"/>
              </a:rPr>
              <a:t>·         Граждане Белоруссии</a:t>
            </a:r>
            <a:endParaRPr lang="ru-RU" dirty="0" smtClean="0">
              <a:effectLst/>
            </a:endParaRPr>
          </a:p>
          <a:p>
            <a:pPr rtl="0"/>
            <a:r>
              <a:rPr lang="ru-RU" sz="1200" b="0" i="0" u="none" strike="noStrike" kern="1200" dirty="0" smtClean="0">
                <a:solidFill>
                  <a:schemeClr val="tx1"/>
                </a:solidFill>
                <a:effectLst/>
                <a:latin typeface="Arial" charset="0"/>
                <a:ea typeface="+mn-ea"/>
                <a:cs typeface="+mn-cs"/>
              </a:rPr>
              <a:t>·         Граждане Киргизии</a:t>
            </a:r>
            <a:endParaRPr lang="ru-RU" dirty="0" smtClean="0">
              <a:effectLst/>
            </a:endParaRPr>
          </a:p>
          <a:p>
            <a:pPr rtl="0"/>
            <a:r>
              <a:rPr lang="ru-RU" sz="1200" b="0" i="0" u="none" strike="noStrike" kern="1200" dirty="0" smtClean="0">
                <a:solidFill>
                  <a:schemeClr val="tx1"/>
                </a:solidFill>
                <a:effectLst/>
                <a:latin typeface="Arial" charset="0"/>
                <a:ea typeface="+mn-ea"/>
                <a:cs typeface="+mn-cs"/>
              </a:rPr>
              <a:t>·         Имеющие двойное гражданство РФ и Таджикистана</a:t>
            </a:r>
            <a:endParaRPr lang="ru-RU" dirty="0" smtClean="0">
              <a:effectLst/>
            </a:endParaRPr>
          </a:p>
          <a:p>
            <a:r>
              <a:rPr lang="ru-RU" sz="1200" b="0" i="0" u="none" strike="noStrike" kern="1200" dirty="0" smtClean="0">
                <a:solidFill>
                  <a:schemeClr val="tx1"/>
                </a:solidFill>
                <a:effectLst/>
                <a:latin typeface="Arial" charset="0"/>
                <a:ea typeface="+mn-ea"/>
                <a:cs typeface="+mn-cs"/>
              </a:rPr>
              <a:t>·         Имеющие двойное гражданство РФ и Туркменистана</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27</a:t>
            </a:fld>
            <a:endParaRPr lang="ru-RU"/>
          </a:p>
        </p:txBody>
      </p:sp>
    </p:spTree>
    <p:extLst>
      <p:ext uri="{BB962C8B-B14F-4D97-AF65-F5344CB8AC3E}">
        <p14:creationId xmlns:p14="http://schemas.microsoft.com/office/powerpoint/2010/main" val="383052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28</a:t>
            </a:fld>
            <a:endParaRPr lang="ru-RU"/>
          </a:p>
        </p:txBody>
      </p:sp>
    </p:spTree>
    <p:extLst>
      <p:ext uri="{BB962C8B-B14F-4D97-AF65-F5344CB8AC3E}">
        <p14:creationId xmlns:p14="http://schemas.microsoft.com/office/powerpoint/2010/main" val="38305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fontAlgn="base"/>
            <a:r>
              <a:rPr lang="ru-RU" sz="1200" kern="1200" dirty="0" smtClean="0">
                <a:solidFill>
                  <a:schemeClr val="tx1"/>
                </a:solidFill>
                <a:effectLst/>
                <a:latin typeface="Arial" charset="0"/>
                <a:ea typeface="+mn-ea"/>
                <a:cs typeface="+mn-cs"/>
              </a:rPr>
              <a:t>Паспорт гражданина РФ </a:t>
            </a:r>
          </a:p>
          <a:p>
            <a:r>
              <a:rPr lang="ru-RU" sz="1200" i="1" kern="1200" dirty="0" smtClean="0">
                <a:solidFill>
                  <a:schemeClr val="tx1"/>
                </a:solidFill>
                <a:effectLst/>
                <a:latin typeface="Arial" charset="0"/>
                <a:ea typeface="+mn-ea"/>
                <a:cs typeface="+mn-cs"/>
              </a:rPr>
              <a:t>представляется заявителем</a:t>
            </a:r>
            <a:endParaRPr lang="ru-RU" sz="1200" kern="1200" dirty="0" smtClean="0">
              <a:solidFill>
                <a:schemeClr val="tx1"/>
              </a:solidFill>
              <a:effectLst/>
              <a:latin typeface="Arial" charset="0"/>
              <a:ea typeface="+mn-ea"/>
              <a:cs typeface="+mn-cs"/>
            </a:endParaRPr>
          </a:p>
          <a:p>
            <a:pPr lvl="0" fontAlgn="base"/>
            <a:r>
              <a:rPr lang="ru-RU" sz="1200" kern="1200" dirty="0" smtClean="0">
                <a:solidFill>
                  <a:schemeClr val="tx1"/>
                </a:solidFill>
                <a:effectLst/>
                <a:latin typeface="Arial" charset="0"/>
                <a:ea typeface="+mn-ea"/>
                <a:cs typeface="+mn-cs"/>
              </a:rPr>
              <a:t>Временное удостоверение личности гражданина РФ о форме 2П, выданная УФМС России</a:t>
            </a:r>
          </a:p>
          <a:p>
            <a:r>
              <a:rPr lang="ru-RU" sz="1200" i="1" kern="1200" dirty="0" smtClean="0">
                <a:solidFill>
                  <a:schemeClr val="tx1"/>
                </a:solidFill>
                <a:effectLst/>
                <a:latin typeface="Arial" charset="0"/>
                <a:ea typeface="+mn-ea"/>
                <a:cs typeface="+mn-cs"/>
              </a:rPr>
              <a:t>представляется заявителем</a:t>
            </a:r>
            <a:endParaRPr lang="ru-RU" sz="1200" kern="1200" dirty="0" smtClean="0">
              <a:solidFill>
                <a:schemeClr val="tx1"/>
              </a:solidFill>
              <a:effectLst/>
              <a:latin typeface="Arial" charset="0"/>
              <a:ea typeface="+mn-ea"/>
              <a:cs typeface="+mn-cs"/>
            </a:endParaRPr>
          </a:p>
          <a:p>
            <a:pPr lvl="0" fontAlgn="base"/>
            <a:r>
              <a:rPr lang="ru-RU" sz="1200" kern="1200" dirty="0" smtClean="0">
                <a:solidFill>
                  <a:schemeClr val="tx1"/>
                </a:solidFill>
                <a:effectLst/>
                <a:latin typeface="Arial" charset="0"/>
                <a:ea typeface="+mn-ea"/>
                <a:cs typeface="+mn-cs"/>
              </a:rPr>
              <a:t>Паспорт моряка (удостоверение личности  моряка)</a:t>
            </a:r>
          </a:p>
          <a:p>
            <a:r>
              <a:rPr lang="ru-RU" sz="1200" i="1" kern="1200" dirty="0" smtClean="0">
                <a:solidFill>
                  <a:schemeClr val="tx1"/>
                </a:solidFill>
                <a:effectLst/>
                <a:latin typeface="Arial" charset="0"/>
                <a:ea typeface="+mn-ea"/>
                <a:cs typeface="+mn-cs"/>
              </a:rPr>
              <a:t>представляется заявителем</a:t>
            </a:r>
            <a:endParaRPr lang="ru-RU" sz="1200" kern="1200" dirty="0" smtClean="0">
              <a:solidFill>
                <a:schemeClr val="tx1"/>
              </a:solidFill>
              <a:effectLst/>
              <a:latin typeface="Arial" charset="0"/>
              <a:ea typeface="+mn-ea"/>
              <a:cs typeface="+mn-cs"/>
            </a:endParaRPr>
          </a:p>
          <a:p>
            <a:pPr lvl="0" fontAlgn="base"/>
            <a:r>
              <a:rPr lang="ru-RU" sz="1200" kern="1200" dirty="0" smtClean="0">
                <a:solidFill>
                  <a:schemeClr val="tx1"/>
                </a:solidFill>
                <a:effectLst/>
                <a:latin typeface="Arial" charset="0"/>
                <a:ea typeface="+mn-ea"/>
                <a:cs typeface="+mn-cs"/>
              </a:rPr>
              <a:t>Паспорт гражданина иностранного государства, с которым Российской Федерацией заключен соответствующей международный договор</a:t>
            </a:r>
          </a:p>
          <a:p>
            <a:r>
              <a:rPr lang="ru-RU" sz="1200" i="1" kern="1200" dirty="0" smtClean="0">
                <a:solidFill>
                  <a:schemeClr val="tx1"/>
                </a:solidFill>
                <a:effectLst/>
                <a:latin typeface="Arial" charset="0"/>
                <a:ea typeface="+mn-ea"/>
                <a:cs typeface="+mn-cs"/>
              </a:rPr>
              <a:t>представляется заявителем</a:t>
            </a:r>
            <a:endParaRPr lang="ru-R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29</a:t>
            </a:fld>
            <a:endParaRPr lang="ru-RU"/>
          </a:p>
        </p:txBody>
      </p:sp>
    </p:spTree>
    <p:extLst>
      <p:ext uri="{BB962C8B-B14F-4D97-AF65-F5344CB8AC3E}">
        <p14:creationId xmlns:p14="http://schemas.microsoft.com/office/powerpoint/2010/main" val="383052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Представленная выше</a:t>
            </a:r>
            <a:r>
              <a:rPr lang="ru-RU" baseline="0" dirty="0" smtClean="0"/>
              <a:t> методика определяет, как проводить описание услуги.</a:t>
            </a:r>
          </a:p>
          <a:p>
            <a:r>
              <a:rPr lang="ru-RU" baseline="0" dirty="0" smtClean="0"/>
              <a:t>Позвольте Вам представить результат работы. Какие этапы прошли?</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33</a:t>
            </a:fld>
            <a:endParaRPr lang="ru-RU"/>
          </a:p>
        </p:txBody>
      </p:sp>
    </p:spTree>
    <p:extLst>
      <p:ext uri="{BB962C8B-B14F-4D97-AF65-F5344CB8AC3E}">
        <p14:creationId xmlns:p14="http://schemas.microsoft.com/office/powerpoint/2010/main" val="683356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Структура описания должна</a:t>
            </a:r>
            <a:r>
              <a:rPr lang="ru-RU" baseline="0" dirty="0" smtClean="0"/>
              <a:t> быть простой и понятной для человека.</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34</a:t>
            </a:fld>
            <a:endParaRPr lang="ru-RU"/>
          </a:p>
        </p:txBody>
      </p:sp>
    </p:spTree>
    <p:extLst>
      <p:ext uri="{BB962C8B-B14F-4D97-AF65-F5344CB8AC3E}">
        <p14:creationId xmlns:p14="http://schemas.microsoft.com/office/powerpoint/2010/main" val="687154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Структура описания должна</a:t>
            </a:r>
            <a:r>
              <a:rPr lang="ru-RU" baseline="0" dirty="0" smtClean="0"/>
              <a:t> быть простой и понятной для человека. Наиболее часто встречающиеся документы-локомотивы вынесены вперед, важные моменты выделены.</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1" baseline="0" dirty="0" smtClean="0"/>
              <a:t>Поднимите руки граждане РФ. У кого не паспорт?</a:t>
            </a:r>
            <a:endParaRPr lang="ru-RU" b="1" dirty="0" smtClean="0"/>
          </a:p>
          <a:p>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35</a:t>
            </a:fld>
            <a:endParaRPr lang="ru-RU"/>
          </a:p>
        </p:txBody>
      </p:sp>
    </p:spTree>
    <p:extLst>
      <p:ext uri="{BB962C8B-B14F-4D97-AF65-F5344CB8AC3E}">
        <p14:creationId xmlns:p14="http://schemas.microsoft.com/office/powerpoint/2010/main" val="687154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36</a:t>
            </a:fld>
            <a:endParaRPr lang="ru-RU"/>
          </a:p>
        </p:txBody>
      </p:sp>
    </p:spTree>
    <p:extLst>
      <p:ext uri="{BB962C8B-B14F-4D97-AF65-F5344CB8AC3E}">
        <p14:creationId xmlns:p14="http://schemas.microsoft.com/office/powerpoint/2010/main" val="336391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dirty="0" smtClean="0">
                <a:solidFill>
                  <a:srgbClr val="FF0000"/>
                </a:solidFill>
              </a:rPr>
              <a:t>Количество</a:t>
            </a:r>
            <a:r>
              <a:rPr lang="ru-RU" baseline="0" dirty="0" smtClean="0">
                <a:solidFill>
                  <a:srgbClr val="FF0000"/>
                </a:solidFill>
              </a:rPr>
              <a:t> запросов через СМЭВ растет</a:t>
            </a:r>
            <a:endParaRPr lang="ru-RU" dirty="0" smtClean="0">
              <a:solidFill>
                <a:srgbClr val="FF0000"/>
              </a:solidFill>
            </a:endParaRPr>
          </a:p>
        </p:txBody>
      </p:sp>
      <p:sp>
        <p:nvSpPr>
          <p:cNvPr id="2765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68" indent="-287064" eaLnBrk="0" hangingPunct="0">
              <a:defRPr>
                <a:solidFill>
                  <a:schemeClr val="tx1"/>
                </a:solidFill>
                <a:latin typeface="Arial" charset="0"/>
                <a:cs typeface="Arial" charset="0"/>
              </a:defRPr>
            </a:lvl2pPr>
            <a:lvl3pPr marL="1148258" indent="-229652" eaLnBrk="0" hangingPunct="0">
              <a:defRPr>
                <a:solidFill>
                  <a:schemeClr val="tx1"/>
                </a:solidFill>
                <a:latin typeface="Arial" charset="0"/>
                <a:cs typeface="Arial" charset="0"/>
              </a:defRPr>
            </a:lvl3pPr>
            <a:lvl4pPr marL="1607561" indent="-229652" eaLnBrk="0" hangingPunct="0">
              <a:defRPr>
                <a:solidFill>
                  <a:schemeClr val="tx1"/>
                </a:solidFill>
                <a:latin typeface="Arial" charset="0"/>
                <a:cs typeface="Arial" charset="0"/>
              </a:defRPr>
            </a:lvl4pPr>
            <a:lvl5pPr marL="2066864" indent="-229652" eaLnBrk="0" hangingPunct="0">
              <a:defRPr>
                <a:solidFill>
                  <a:schemeClr val="tx1"/>
                </a:solidFill>
                <a:latin typeface="Arial" charset="0"/>
                <a:cs typeface="Arial" charset="0"/>
              </a:defRPr>
            </a:lvl5pPr>
            <a:lvl6pPr marL="2526167" indent="-229652" eaLnBrk="0" fontAlgn="base" hangingPunct="0">
              <a:spcBef>
                <a:spcPct val="0"/>
              </a:spcBef>
              <a:spcAft>
                <a:spcPct val="0"/>
              </a:spcAft>
              <a:defRPr>
                <a:solidFill>
                  <a:schemeClr val="tx1"/>
                </a:solidFill>
                <a:latin typeface="Arial" charset="0"/>
                <a:cs typeface="Arial" charset="0"/>
              </a:defRPr>
            </a:lvl6pPr>
            <a:lvl7pPr marL="2985470" indent="-229652" eaLnBrk="0" fontAlgn="base" hangingPunct="0">
              <a:spcBef>
                <a:spcPct val="0"/>
              </a:spcBef>
              <a:spcAft>
                <a:spcPct val="0"/>
              </a:spcAft>
              <a:defRPr>
                <a:solidFill>
                  <a:schemeClr val="tx1"/>
                </a:solidFill>
                <a:latin typeface="Arial" charset="0"/>
                <a:cs typeface="Arial" charset="0"/>
              </a:defRPr>
            </a:lvl7pPr>
            <a:lvl8pPr marL="3444773" indent="-229652" eaLnBrk="0" fontAlgn="base" hangingPunct="0">
              <a:spcBef>
                <a:spcPct val="0"/>
              </a:spcBef>
              <a:spcAft>
                <a:spcPct val="0"/>
              </a:spcAft>
              <a:defRPr>
                <a:solidFill>
                  <a:schemeClr val="tx1"/>
                </a:solidFill>
                <a:latin typeface="Arial" charset="0"/>
                <a:cs typeface="Arial" charset="0"/>
              </a:defRPr>
            </a:lvl8pPr>
            <a:lvl9pPr marL="3904077" indent="-229652" eaLnBrk="0" fontAlgn="base" hangingPunct="0">
              <a:spcBef>
                <a:spcPct val="0"/>
              </a:spcBef>
              <a:spcAft>
                <a:spcPct val="0"/>
              </a:spcAft>
              <a:defRPr>
                <a:solidFill>
                  <a:schemeClr val="tx1"/>
                </a:solidFill>
                <a:latin typeface="Arial" charset="0"/>
                <a:cs typeface="Arial" charset="0"/>
              </a:defRPr>
            </a:lvl9pPr>
          </a:lstStyle>
          <a:p>
            <a:pPr eaLnBrk="1" hangingPunct="1"/>
            <a:fld id="{21AFD07E-74F3-4407-8C28-677780F1AE0B}" type="slidenum">
              <a:rPr lang="ru-RU" smtClean="0">
                <a:solidFill>
                  <a:prstClr val="black"/>
                </a:solidFill>
              </a:rPr>
              <a:pPr eaLnBrk="1" hangingPunct="1"/>
              <a:t>3</a:t>
            </a:fld>
            <a:endParaRPr lang="ru-RU" smtClean="0">
              <a:solidFill>
                <a:prstClr val="black"/>
              </a:solidFill>
            </a:endParaRPr>
          </a:p>
        </p:txBody>
      </p:sp>
    </p:spTree>
    <p:extLst>
      <p:ext uri="{BB962C8B-B14F-4D97-AF65-F5344CB8AC3E}">
        <p14:creationId xmlns:p14="http://schemas.microsoft.com/office/powerpoint/2010/main" val="2337628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37</a:t>
            </a:fld>
            <a:endParaRPr lang="ru-RU"/>
          </a:p>
        </p:txBody>
      </p:sp>
    </p:spTree>
    <p:extLst>
      <p:ext uri="{BB962C8B-B14F-4D97-AF65-F5344CB8AC3E}">
        <p14:creationId xmlns:p14="http://schemas.microsoft.com/office/powerpoint/2010/main" val="3363915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38</a:t>
            </a:fld>
            <a:endParaRPr lang="ru-RU"/>
          </a:p>
        </p:txBody>
      </p:sp>
    </p:spTree>
    <p:extLst>
      <p:ext uri="{BB962C8B-B14F-4D97-AF65-F5344CB8AC3E}">
        <p14:creationId xmlns:p14="http://schemas.microsoft.com/office/powerpoint/2010/main" val="3363915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a:p>
            <a:r>
              <a:rPr lang="ru-RU" baseline="0" dirty="0" smtClean="0"/>
              <a:t>Задача 3. Практическое применение результатов задачи 2. </a:t>
            </a:r>
          </a:p>
          <a:p>
            <a:r>
              <a:rPr lang="ru-RU" baseline="0" dirty="0" smtClean="0"/>
              <a:t>РПГУ или ЕПГУ.</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39</a:t>
            </a:fld>
            <a:endParaRPr lang="ru-RU"/>
          </a:p>
        </p:txBody>
      </p:sp>
    </p:spTree>
    <p:extLst>
      <p:ext uri="{BB962C8B-B14F-4D97-AF65-F5344CB8AC3E}">
        <p14:creationId xmlns:p14="http://schemas.microsoft.com/office/powerpoint/2010/main" val="3658582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Применимость полученного описания к техническим платформам. Опять два пути – РГУ и ЕПГУ.</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40</a:t>
            </a:fld>
            <a:endParaRPr lang="ru-RU"/>
          </a:p>
        </p:txBody>
      </p:sp>
    </p:spTree>
    <p:extLst>
      <p:ext uri="{BB962C8B-B14F-4D97-AF65-F5344CB8AC3E}">
        <p14:creationId xmlns:p14="http://schemas.microsoft.com/office/powerpoint/2010/main" val="3658582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На основе описания был создан пробный </a:t>
            </a:r>
            <a:r>
              <a:rPr lang="en-US" dirty="0" smtClean="0"/>
              <a:t>web</a:t>
            </a:r>
            <a:r>
              <a:rPr lang="ru-RU" dirty="0" smtClean="0"/>
              <a:t>-макет.</a:t>
            </a:r>
            <a:r>
              <a:rPr lang="ru-RU" baseline="0" dirty="0" smtClean="0"/>
              <a:t> Для чего мы это сделали? Для чего нужен веб-макет? </a:t>
            </a:r>
            <a:r>
              <a:rPr lang="ru-RU" b="1" baseline="0" dirty="0" smtClean="0"/>
              <a:t>Весь текст регламента ложится в одну страницу!! </a:t>
            </a:r>
            <a:r>
              <a:rPr lang="ru-RU" baseline="0" dirty="0" smtClean="0"/>
              <a:t>Совершенствование методики.</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41</a:t>
            </a:fld>
            <a:endParaRPr lang="ru-RU"/>
          </a:p>
        </p:txBody>
      </p:sp>
    </p:spTree>
    <p:extLst>
      <p:ext uri="{BB962C8B-B14F-4D97-AF65-F5344CB8AC3E}">
        <p14:creationId xmlns:p14="http://schemas.microsoft.com/office/powerpoint/2010/main" val="3363915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На основе описания был создан пробный </a:t>
            </a:r>
            <a:r>
              <a:rPr lang="en-US" dirty="0" smtClean="0"/>
              <a:t>web</a:t>
            </a:r>
            <a:r>
              <a:rPr lang="ru-RU" dirty="0" smtClean="0"/>
              <a:t>-макет.</a:t>
            </a:r>
            <a:r>
              <a:rPr lang="ru-RU" baseline="0" dirty="0" smtClean="0"/>
              <a:t> Для чего мы это сделали? Для чего нужен веб-макет? </a:t>
            </a:r>
            <a:r>
              <a:rPr lang="ru-RU" b="1" baseline="0" dirty="0" smtClean="0"/>
              <a:t>Весь текст регламента ложится в одну страницу!! </a:t>
            </a:r>
            <a:r>
              <a:rPr lang="ru-RU" baseline="0" dirty="0" smtClean="0"/>
              <a:t>Совершенствование методики.</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42</a:t>
            </a:fld>
            <a:endParaRPr lang="ru-RU"/>
          </a:p>
        </p:txBody>
      </p:sp>
    </p:spTree>
    <p:extLst>
      <p:ext uri="{BB962C8B-B14F-4D97-AF65-F5344CB8AC3E}">
        <p14:creationId xmlns:p14="http://schemas.microsoft.com/office/powerpoint/2010/main" val="3363915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Применимость полученного описания к техническим платформам. Опять два пути – РГУ и ЕПГУ. Привязка к Реестру. Приглашаем регионы поучаствовать</a:t>
            </a:r>
            <a:r>
              <a:rPr lang="ru-RU" baseline="0" dirty="0" smtClean="0"/>
              <a:t> в пилоте.</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43</a:t>
            </a:fld>
            <a:endParaRPr lang="ru-RU"/>
          </a:p>
        </p:txBody>
      </p:sp>
    </p:spTree>
    <p:extLst>
      <p:ext uri="{BB962C8B-B14F-4D97-AF65-F5344CB8AC3E}">
        <p14:creationId xmlns:p14="http://schemas.microsoft.com/office/powerpoint/2010/main" val="3658582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44</a:t>
            </a:fld>
            <a:endParaRPr lang="ru-RU"/>
          </a:p>
        </p:txBody>
      </p:sp>
    </p:spTree>
    <p:extLst>
      <p:ext uri="{BB962C8B-B14F-4D97-AF65-F5344CB8AC3E}">
        <p14:creationId xmlns:p14="http://schemas.microsoft.com/office/powerpoint/2010/main" val="3363915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Наши задачи на будущее – фиолетовым.</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45</a:t>
            </a:fld>
            <a:endParaRPr lang="ru-RU"/>
          </a:p>
        </p:txBody>
      </p:sp>
    </p:spTree>
    <p:extLst>
      <p:ext uri="{BB962C8B-B14F-4D97-AF65-F5344CB8AC3E}">
        <p14:creationId xmlns:p14="http://schemas.microsoft.com/office/powerpoint/2010/main" val="3658582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a:p>
            <a:r>
              <a:rPr lang="ru-RU" baseline="0" dirty="0" smtClean="0"/>
              <a:t>Задача 4. развитие. Возвращаемся к терминологии </a:t>
            </a:r>
            <a:r>
              <a:rPr lang="en-US" baseline="0" dirty="0" smtClean="0"/>
              <a:t>ITIL. </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46</a:t>
            </a:fld>
            <a:endParaRPr lang="ru-RU"/>
          </a:p>
        </p:txBody>
      </p:sp>
    </p:spTree>
    <p:extLst>
      <p:ext uri="{BB962C8B-B14F-4D97-AF65-F5344CB8AC3E}">
        <p14:creationId xmlns:p14="http://schemas.microsoft.com/office/powerpoint/2010/main" val="365858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dirty="0" smtClean="0">
                <a:solidFill>
                  <a:srgbClr val="FF0000"/>
                </a:solidFill>
              </a:rPr>
              <a:t>Увеличение числа зарегистрировавшихся на ЕПГУ</a:t>
            </a:r>
          </a:p>
        </p:txBody>
      </p:sp>
      <p:sp>
        <p:nvSpPr>
          <p:cNvPr id="2765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68" indent="-287064" eaLnBrk="0" hangingPunct="0">
              <a:defRPr>
                <a:solidFill>
                  <a:schemeClr val="tx1"/>
                </a:solidFill>
                <a:latin typeface="Arial" charset="0"/>
                <a:cs typeface="Arial" charset="0"/>
              </a:defRPr>
            </a:lvl2pPr>
            <a:lvl3pPr marL="1148258" indent="-229652" eaLnBrk="0" hangingPunct="0">
              <a:defRPr>
                <a:solidFill>
                  <a:schemeClr val="tx1"/>
                </a:solidFill>
                <a:latin typeface="Arial" charset="0"/>
                <a:cs typeface="Arial" charset="0"/>
              </a:defRPr>
            </a:lvl3pPr>
            <a:lvl4pPr marL="1607561" indent="-229652" eaLnBrk="0" hangingPunct="0">
              <a:defRPr>
                <a:solidFill>
                  <a:schemeClr val="tx1"/>
                </a:solidFill>
                <a:latin typeface="Arial" charset="0"/>
                <a:cs typeface="Arial" charset="0"/>
              </a:defRPr>
            </a:lvl4pPr>
            <a:lvl5pPr marL="2066864" indent="-229652" eaLnBrk="0" hangingPunct="0">
              <a:defRPr>
                <a:solidFill>
                  <a:schemeClr val="tx1"/>
                </a:solidFill>
                <a:latin typeface="Arial" charset="0"/>
                <a:cs typeface="Arial" charset="0"/>
              </a:defRPr>
            </a:lvl5pPr>
            <a:lvl6pPr marL="2526167" indent="-229652" eaLnBrk="0" fontAlgn="base" hangingPunct="0">
              <a:spcBef>
                <a:spcPct val="0"/>
              </a:spcBef>
              <a:spcAft>
                <a:spcPct val="0"/>
              </a:spcAft>
              <a:defRPr>
                <a:solidFill>
                  <a:schemeClr val="tx1"/>
                </a:solidFill>
                <a:latin typeface="Arial" charset="0"/>
                <a:cs typeface="Arial" charset="0"/>
              </a:defRPr>
            </a:lvl6pPr>
            <a:lvl7pPr marL="2985470" indent="-229652" eaLnBrk="0" fontAlgn="base" hangingPunct="0">
              <a:spcBef>
                <a:spcPct val="0"/>
              </a:spcBef>
              <a:spcAft>
                <a:spcPct val="0"/>
              </a:spcAft>
              <a:defRPr>
                <a:solidFill>
                  <a:schemeClr val="tx1"/>
                </a:solidFill>
                <a:latin typeface="Arial" charset="0"/>
                <a:cs typeface="Arial" charset="0"/>
              </a:defRPr>
            </a:lvl7pPr>
            <a:lvl8pPr marL="3444773" indent="-229652" eaLnBrk="0" fontAlgn="base" hangingPunct="0">
              <a:spcBef>
                <a:spcPct val="0"/>
              </a:spcBef>
              <a:spcAft>
                <a:spcPct val="0"/>
              </a:spcAft>
              <a:defRPr>
                <a:solidFill>
                  <a:schemeClr val="tx1"/>
                </a:solidFill>
                <a:latin typeface="Arial" charset="0"/>
                <a:cs typeface="Arial" charset="0"/>
              </a:defRPr>
            </a:lvl8pPr>
            <a:lvl9pPr marL="3904077" indent="-229652" eaLnBrk="0" fontAlgn="base" hangingPunct="0">
              <a:spcBef>
                <a:spcPct val="0"/>
              </a:spcBef>
              <a:spcAft>
                <a:spcPct val="0"/>
              </a:spcAft>
              <a:defRPr>
                <a:solidFill>
                  <a:schemeClr val="tx1"/>
                </a:solidFill>
                <a:latin typeface="Arial" charset="0"/>
                <a:cs typeface="Arial" charset="0"/>
              </a:defRPr>
            </a:lvl9pPr>
          </a:lstStyle>
          <a:p>
            <a:pPr eaLnBrk="1" hangingPunct="1"/>
            <a:fld id="{21AFD07E-74F3-4407-8C28-677780F1AE0B}" type="slidenum">
              <a:rPr lang="ru-RU" smtClean="0">
                <a:solidFill>
                  <a:prstClr val="black"/>
                </a:solidFill>
              </a:rPr>
              <a:pPr eaLnBrk="1" hangingPunct="1"/>
              <a:t>4</a:t>
            </a:fld>
            <a:endParaRPr lang="ru-RU"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 материалы проекта содержатся на </a:t>
            </a:r>
            <a:r>
              <a:rPr lang="en-US" dirty="0" smtClean="0"/>
              <a:t>Google</a:t>
            </a:r>
            <a:r>
              <a:rPr lang="en-US" baseline="0" dirty="0" smtClean="0"/>
              <a:t> Docks</a:t>
            </a:r>
            <a:r>
              <a:rPr lang="ru-RU" baseline="0" dirty="0" smtClean="0"/>
              <a:t>, можно оставлять комментарии.</a:t>
            </a:r>
            <a:endParaRPr lang="ru-RU" dirty="0"/>
          </a:p>
        </p:txBody>
      </p:sp>
      <p:sp>
        <p:nvSpPr>
          <p:cNvPr id="4" name="Номер слайда 3"/>
          <p:cNvSpPr>
            <a:spLocks noGrp="1"/>
          </p:cNvSpPr>
          <p:nvPr>
            <p:ph type="sldNum" sz="quarter" idx="10"/>
          </p:nvPr>
        </p:nvSpPr>
        <p:spPr/>
        <p:txBody>
          <a:bodyPr/>
          <a:lstStyle/>
          <a:p>
            <a:fld id="{BDE227D2-872A-4E37-82B4-E5D843C4C53D}" type="slidenum">
              <a:rPr lang="ru-RU" smtClean="0"/>
              <a:t>47</a:t>
            </a:fld>
            <a:endParaRPr lang="ru-RU"/>
          </a:p>
        </p:txBody>
      </p:sp>
    </p:spTree>
    <p:extLst>
      <p:ext uri="{BB962C8B-B14F-4D97-AF65-F5344CB8AC3E}">
        <p14:creationId xmlns:p14="http://schemas.microsoft.com/office/powerpoint/2010/main" val="383052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6368" indent="-287064" eaLnBrk="0" hangingPunct="0">
              <a:defRPr>
                <a:solidFill>
                  <a:schemeClr val="tx1"/>
                </a:solidFill>
                <a:latin typeface="Arial" charset="0"/>
              </a:defRPr>
            </a:lvl2pPr>
            <a:lvl3pPr marL="1148258" indent="-229652" eaLnBrk="0" hangingPunct="0">
              <a:defRPr>
                <a:solidFill>
                  <a:schemeClr val="tx1"/>
                </a:solidFill>
                <a:latin typeface="Arial" charset="0"/>
              </a:defRPr>
            </a:lvl3pPr>
            <a:lvl4pPr marL="1607561" indent="-229652" eaLnBrk="0" hangingPunct="0">
              <a:defRPr>
                <a:solidFill>
                  <a:schemeClr val="tx1"/>
                </a:solidFill>
                <a:latin typeface="Arial" charset="0"/>
              </a:defRPr>
            </a:lvl4pPr>
            <a:lvl5pPr marL="2066864" indent="-229652" eaLnBrk="0" hangingPunct="0">
              <a:defRPr>
                <a:solidFill>
                  <a:schemeClr val="tx1"/>
                </a:solidFill>
                <a:latin typeface="Arial" charset="0"/>
              </a:defRPr>
            </a:lvl5pPr>
            <a:lvl6pPr marL="2526167" indent="-229652" eaLnBrk="0" fontAlgn="base" hangingPunct="0">
              <a:spcBef>
                <a:spcPct val="0"/>
              </a:spcBef>
              <a:spcAft>
                <a:spcPct val="0"/>
              </a:spcAft>
              <a:defRPr>
                <a:solidFill>
                  <a:schemeClr val="tx1"/>
                </a:solidFill>
                <a:latin typeface="Arial" charset="0"/>
              </a:defRPr>
            </a:lvl6pPr>
            <a:lvl7pPr marL="2985470" indent="-229652" eaLnBrk="0" fontAlgn="base" hangingPunct="0">
              <a:spcBef>
                <a:spcPct val="0"/>
              </a:spcBef>
              <a:spcAft>
                <a:spcPct val="0"/>
              </a:spcAft>
              <a:defRPr>
                <a:solidFill>
                  <a:schemeClr val="tx1"/>
                </a:solidFill>
                <a:latin typeface="Arial" charset="0"/>
              </a:defRPr>
            </a:lvl7pPr>
            <a:lvl8pPr marL="3444773" indent="-229652" eaLnBrk="0" fontAlgn="base" hangingPunct="0">
              <a:spcBef>
                <a:spcPct val="0"/>
              </a:spcBef>
              <a:spcAft>
                <a:spcPct val="0"/>
              </a:spcAft>
              <a:defRPr>
                <a:solidFill>
                  <a:schemeClr val="tx1"/>
                </a:solidFill>
                <a:latin typeface="Arial" charset="0"/>
              </a:defRPr>
            </a:lvl8pPr>
            <a:lvl9pPr marL="3904077" indent="-229652" eaLnBrk="0" fontAlgn="base" hangingPunct="0">
              <a:spcBef>
                <a:spcPct val="0"/>
              </a:spcBef>
              <a:spcAft>
                <a:spcPct val="0"/>
              </a:spcAft>
              <a:defRPr>
                <a:solidFill>
                  <a:schemeClr val="tx1"/>
                </a:solidFill>
                <a:latin typeface="Arial" charset="0"/>
              </a:defRPr>
            </a:lvl9pPr>
          </a:lstStyle>
          <a:p>
            <a:pPr eaLnBrk="1" hangingPunct="1"/>
            <a:fld id="{56AA1C9F-2BA4-4EF4-A3CE-4B36ECF211AA}" type="slidenum">
              <a:rPr lang="ru-RU" smtClean="0"/>
              <a:pPr eaLnBrk="1" hangingPunct="1"/>
              <a:t>48</a:t>
            </a:fld>
            <a:endParaRPr 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ru-RU" dirty="0" smtClean="0"/>
              <a:t>Спасибо за внимание!</a:t>
            </a:r>
          </a:p>
        </p:txBody>
      </p:sp>
    </p:spTree>
    <p:extLst>
      <p:ext uri="{BB962C8B-B14F-4D97-AF65-F5344CB8AC3E}">
        <p14:creationId xmlns:p14="http://schemas.microsoft.com/office/powerpoint/2010/main" val="3811577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6368" indent="-287064" eaLnBrk="0" hangingPunct="0">
              <a:defRPr>
                <a:solidFill>
                  <a:schemeClr val="tx1"/>
                </a:solidFill>
                <a:latin typeface="Arial" charset="0"/>
              </a:defRPr>
            </a:lvl2pPr>
            <a:lvl3pPr marL="1148258" indent="-229652" eaLnBrk="0" hangingPunct="0">
              <a:defRPr>
                <a:solidFill>
                  <a:schemeClr val="tx1"/>
                </a:solidFill>
                <a:latin typeface="Arial" charset="0"/>
              </a:defRPr>
            </a:lvl3pPr>
            <a:lvl4pPr marL="1607561" indent="-229652" eaLnBrk="0" hangingPunct="0">
              <a:defRPr>
                <a:solidFill>
                  <a:schemeClr val="tx1"/>
                </a:solidFill>
                <a:latin typeface="Arial" charset="0"/>
              </a:defRPr>
            </a:lvl4pPr>
            <a:lvl5pPr marL="2066864" indent="-229652" eaLnBrk="0" hangingPunct="0">
              <a:defRPr>
                <a:solidFill>
                  <a:schemeClr val="tx1"/>
                </a:solidFill>
                <a:latin typeface="Arial" charset="0"/>
              </a:defRPr>
            </a:lvl5pPr>
            <a:lvl6pPr marL="2526167" indent="-229652" eaLnBrk="0" fontAlgn="base" hangingPunct="0">
              <a:spcBef>
                <a:spcPct val="0"/>
              </a:spcBef>
              <a:spcAft>
                <a:spcPct val="0"/>
              </a:spcAft>
              <a:defRPr>
                <a:solidFill>
                  <a:schemeClr val="tx1"/>
                </a:solidFill>
                <a:latin typeface="Arial" charset="0"/>
              </a:defRPr>
            </a:lvl6pPr>
            <a:lvl7pPr marL="2985470" indent="-229652" eaLnBrk="0" fontAlgn="base" hangingPunct="0">
              <a:spcBef>
                <a:spcPct val="0"/>
              </a:spcBef>
              <a:spcAft>
                <a:spcPct val="0"/>
              </a:spcAft>
              <a:defRPr>
                <a:solidFill>
                  <a:schemeClr val="tx1"/>
                </a:solidFill>
                <a:latin typeface="Arial" charset="0"/>
              </a:defRPr>
            </a:lvl7pPr>
            <a:lvl8pPr marL="3444773" indent="-229652" eaLnBrk="0" fontAlgn="base" hangingPunct="0">
              <a:spcBef>
                <a:spcPct val="0"/>
              </a:spcBef>
              <a:spcAft>
                <a:spcPct val="0"/>
              </a:spcAft>
              <a:defRPr>
                <a:solidFill>
                  <a:schemeClr val="tx1"/>
                </a:solidFill>
                <a:latin typeface="Arial" charset="0"/>
              </a:defRPr>
            </a:lvl8pPr>
            <a:lvl9pPr marL="3904077" indent="-229652" eaLnBrk="0" fontAlgn="base" hangingPunct="0">
              <a:spcBef>
                <a:spcPct val="0"/>
              </a:spcBef>
              <a:spcAft>
                <a:spcPct val="0"/>
              </a:spcAft>
              <a:defRPr>
                <a:solidFill>
                  <a:schemeClr val="tx1"/>
                </a:solidFill>
                <a:latin typeface="Arial" charset="0"/>
              </a:defRPr>
            </a:lvl9pPr>
          </a:lstStyle>
          <a:p>
            <a:pPr eaLnBrk="1" hangingPunct="1"/>
            <a:fld id="{56AA1C9F-2BA4-4EF4-A3CE-4B36ECF211AA}" type="slidenum">
              <a:rPr lang="ru-RU" smtClean="0"/>
              <a:pPr eaLnBrk="1" hangingPunct="1"/>
              <a:t>51</a:t>
            </a:fld>
            <a:endParaRPr 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ru-RU" dirty="0" smtClean="0"/>
              <a:t>Спасибо за внимание!</a:t>
            </a:r>
          </a:p>
          <a:p>
            <a:pPr eaLnBrk="1" hangingPunct="1"/>
            <a:endParaRPr lang="ru-RU" dirty="0" smtClean="0"/>
          </a:p>
          <a:p>
            <a:pPr eaLnBrk="1" hangingPunct="1"/>
            <a:r>
              <a:rPr lang="ru-RU" dirty="0" smtClean="0"/>
              <a:t>До свидания!</a:t>
            </a:r>
          </a:p>
        </p:txBody>
      </p:sp>
    </p:spTree>
    <p:extLst>
      <p:ext uri="{BB962C8B-B14F-4D97-AF65-F5344CB8AC3E}">
        <p14:creationId xmlns:p14="http://schemas.microsoft.com/office/powerpoint/2010/main" val="381157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портале ОГВ ЯО</a:t>
            </a:r>
            <a:r>
              <a:rPr lang="ru-RU" baseline="0" dirty="0" smtClean="0"/>
              <a:t> в разделе «ЭП» можно найти весь </a:t>
            </a:r>
            <a:r>
              <a:rPr lang="ru-RU" dirty="0" smtClean="0"/>
              <a:t>перечень услуг региона, предоставляемых в электронном виде. Их 64.</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5</a:t>
            </a:fld>
            <a:endParaRPr lang="ru-RU"/>
          </a:p>
        </p:txBody>
      </p:sp>
    </p:spTree>
    <p:extLst>
      <p:ext uri="{BB962C8B-B14F-4D97-AF65-F5344CB8AC3E}">
        <p14:creationId xmlns:p14="http://schemas.microsoft.com/office/powerpoint/2010/main" val="30616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Казалось бы, приведенные цифры говорят о достаточном проникновении идей ЭП среди населения ЯО.</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6</a:t>
            </a:fld>
            <a:endParaRPr lang="ru-RU"/>
          </a:p>
        </p:txBody>
      </p:sp>
    </p:spTree>
    <p:extLst>
      <p:ext uri="{BB962C8B-B14F-4D97-AF65-F5344CB8AC3E}">
        <p14:creationId xmlns:p14="http://schemas.microsoft.com/office/powerpoint/2010/main" val="30616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sz="1200" b="0" dirty="0" smtClean="0"/>
              <a:t>А теперь вспомним нормативную базу, и в частности, ….</a:t>
            </a:r>
          </a:p>
          <a:p>
            <a:pPr algn="l"/>
            <a:r>
              <a:rPr lang="ru-RU" sz="1200" b="0" dirty="0" smtClean="0"/>
              <a:t>Согласно Указу Президента Российской Федерации от 6 мая 2012 года № 601 «Об основных направлениях совершенствования системы государственного управления» ….</a:t>
            </a:r>
          </a:p>
          <a:p>
            <a:pPr algn="l"/>
            <a:endParaRPr lang="ru-RU" sz="1200" b="0" dirty="0" smtClean="0"/>
          </a:p>
          <a:p>
            <a:pPr algn="l"/>
            <a:r>
              <a:rPr lang="ru-RU" sz="1200" b="0" dirty="0" smtClean="0"/>
              <a:t>Сегодня 31 тысяча зарегистрированных</a:t>
            </a:r>
            <a:r>
              <a:rPr lang="ru-RU" sz="1200" b="0" baseline="0" dirty="0" smtClean="0"/>
              <a:t> на ЕПГУ ярославцев получила 56 тысяч услуг, органы власти запросили через СМЭВ друг у друга сведения по 14 тысячам запросам. Это 22% граждан …</a:t>
            </a:r>
          </a:p>
          <a:p>
            <a:pPr algn="l"/>
            <a:endParaRPr lang="ru-RU" sz="1200" b="0" baseline="0" dirty="0" smtClean="0"/>
          </a:p>
          <a:p>
            <a:r>
              <a:rPr lang="ru-RU" dirty="0" smtClean="0"/>
              <a:t>Учитываю </a:t>
            </a:r>
            <a:r>
              <a:rPr lang="ru-RU" dirty="0" err="1" smtClean="0"/>
              <a:t>амбициозность</a:t>
            </a:r>
            <a:r>
              <a:rPr lang="ru-RU" dirty="0" smtClean="0"/>
              <a:t> поставленных Президентом целей, Премьер-министр России </a:t>
            </a:r>
            <a:r>
              <a:rPr lang="ru-RU" b="1" dirty="0" smtClean="0"/>
              <a:t>Дмитрий Анатольевич Медведев </a:t>
            </a:r>
            <a:r>
              <a:rPr lang="ru-RU" dirty="0" smtClean="0"/>
              <a:t>принял решение лично возглавить правительственную комиссию по внедрению информационных технологий в органах власти.</a:t>
            </a:r>
          </a:p>
          <a:p>
            <a:endParaRPr lang="ru-RU" dirty="0" smtClean="0"/>
          </a:p>
          <a:p>
            <a:r>
              <a:rPr lang="ru-RU" dirty="0" smtClean="0"/>
              <a:t>Какие видятся пути достижения цели. </a:t>
            </a:r>
          </a:p>
          <a:p>
            <a:pPr marL="228600" indent="-228600">
              <a:buAutoNum type="arabicPeriod"/>
            </a:pPr>
            <a:r>
              <a:rPr lang="ru-RU" dirty="0" smtClean="0"/>
              <a:t>Готовность населения в части обладания навыками электронного взаимодействия </a:t>
            </a:r>
          </a:p>
          <a:p>
            <a:pPr marL="228600" indent="-228600">
              <a:buAutoNum type="arabicPeriod"/>
            </a:pPr>
            <a:r>
              <a:rPr lang="ru-RU" dirty="0" smtClean="0"/>
              <a:t>Продвижение, реклама, СМИ, семинары, выставки</a:t>
            </a:r>
          </a:p>
          <a:p>
            <a:pPr marL="228600" indent="-228600">
              <a:buAutoNum type="arabicPeriod"/>
            </a:pPr>
            <a:r>
              <a:rPr lang="ru-RU" dirty="0" smtClean="0"/>
              <a:t>Доступность, качество электронной услуги, удобство ее использования =</a:t>
            </a:r>
            <a:r>
              <a:rPr lang="en-US" dirty="0" smtClean="0"/>
              <a:t>&gt; </a:t>
            </a:r>
            <a:r>
              <a:rPr lang="ru-RU" dirty="0" err="1" smtClean="0"/>
              <a:t>юзабильность</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7</a:t>
            </a:fld>
            <a:endParaRPr lang="ru-RU"/>
          </a:p>
        </p:txBody>
      </p:sp>
    </p:spTree>
    <p:extLst>
      <p:ext uri="{BB962C8B-B14F-4D97-AF65-F5344CB8AC3E}">
        <p14:creationId xmlns:p14="http://schemas.microsoft.com/office/powerpoint/2010/main" val="30616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Буквально на первом заседании…  были даны поручения …</a:t>
            </a:r>
          </a:p>
          <a:p>
            <a:endParaRPr lang="ru-RU" dirty="0" smtClean="0"/>
          </a:p>
          <a:p>
            <a:r>
              <a:rPr lang="ru-RU" dirty="0" smtClean="0"/>
              <a:t>Ранее говорили о количестве переведенных услуг. Меняется вектор перевода услуг в ЭВ.</a:t>
            </a:r>
          </a:p>
          <a:p>
            <a:r>
              <a:rPr lang="ru-RU" dirty="0" smtClean="0"/>
              <a:t>Сегодня начинаем говорить и работать в сторону повышения качества ЭУ.</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8</a:t>
            </a:fld>
            <a:endParaRPr lang="ru-RU"/>
          </a:p>
        </p:txBody>
      </p:sp>
    </p:spTree>
    <p:extLst>
      <p:ext uri="{BB962C8B-B14F-4D97-AF65-F5344CB8AC3E}">
        <p14:creationId xmlns:p14="http://schemas.microsoft.com/office/powerpoint/2010/main" val="30616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Предпосылки</a:t>
            </a:r>
            <a:r>
              <a:rPr lang="ru-RU" baseline="0" dirty="0" smtClean="0"/>
              <a:t> реализации проекта </a:t>
            </a:r>
            <a:r>
              <a:rPr lang="ru-RU" baseline="0" dirty="0" err="1" smtClean="0"/>
              <a:t>Юзабилити</a:t>
            </a:r>
            <a:r>
              <a:rPr lang="ru-RU" baseline="0" dirty="0" smtClean="0"/>
              <a:t>.</a:t>
            </a:r>
          </a:p>
          <a:p>
            <a:r>
              <a:rPr lang="ru-RU" baseline="0" dirty="0" smtClean="0"/>
              <a:t>2. Необходимость постоянного совершенствования. Каждый продукт имеет жизненный цикл (планирование-проектирование-эксплуатация), совершенствование на каждом этапе является неотъемлемой частью выживаемости продукта. У бизнеса результатом постоянного улучшения продукта является прибыль. У органов власти – количество граждан, пользующихся компонентами ЭП.</a:t>
            </a:r>
          </a:p>
          <a:p>
            <a:endParaRPr lang="ru-RU" dirty="0" smtClean="0"/>
          </a:p>
          <a:p>
            <a:r>
              <a:rPr lang="ru-RU" dirty="0" smtClean="0"/>
              <a:t>Однако, существует</a:t>
            </a:r>
            <a:r>
              <a:rPr lang="ru-RU" baseline="0" dirty="0" smtClean="0"/>
              <a:t> ли запрос от граждан …? Может чиновники придумали нечто не нужное населению?</a:t>
            </a:r>
            <a:endParaRPr lang="ru-RU" dirty="0"/>
          </a:p>
        </p:txBody>
      </p:sp>
      <p:sp>
        <p:nvSpPr>
          <p:cNvPr id="4" name="Номер слайда 3"/>
          <p:cNvSpPr>
            <a:spLocks noGrp="1"/>
          </p:cNvSpPr>
          <p:nvPr>
            <p:ph type="sldNum" sz="quarter" idx="10"/>
          </p:nvPr>
        </p:nvSpPr>
        <p:spPr/>
        <p:txBody>
          <a:bodyPr/>
          <a:lstStyle/>
          <a:p>
            <a:pPr>
              <a:defRPr/>
            </a:pPr>
            <a:fld id="{78CD7368-116E-4F27-8550-AFA93B91EB27}" type="slidenum">
              <a:rPr lang="ru-RU" smtClean="0"/>
              <a:pPr>
                <a:defRPr/>
              </a:pPr>
              <a:t>9</a:t>
            </a:fld>
            <a:endParaRPr lang="ru-RU"/>
          </a:p>
        </p:txBody>
      </p:sp>
    </p:spTree>
    <p:extLst>
      <p:ext uri="{BB962C8B-B14F-4D97-AF65-F5344CB8AC3E}">
        <p14:creationId xmlns:p14="http://schemas.microsoft.com/office/powerpoint/2010/main" val="30616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E0DD28-A6A2-4937-8D0D-4119BFE70823}" type="slidenum">
              <a:rPr lang="ru-RU"/>
              <a:pPr>
                <a:defRPr/>
              </a:pPr>
              <a:t>‹#›</a:t>
            </a:fld>
            <a:endParaRPr lang="ru-RU"/>
          </a:p>
        </p:txBody>
      </p:sp>
    </p:spTree>
    <p:extLst>
      <p:ext uri="{BB962C8B-B14F-4D97-AF65-F5344CB8AC3E}">
        <p14:creationId xmlns:p14="http://schemas.microsoft.com/office/powerpoint/2010/main" val="86048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6ED47AD-19A0-47D3-ADC0-5560095BD82C}" type="slidenum">
              <a:rPr lang="ru-RU"/>
              <a:pPr>
                <a:defRPr/>
              </a:pPr>
              <a:t>‹#›</a:t>
            </a:fld>
            <a:endParaRPr lang="ru-RU"/>
          </a:p>
        </p:txBody>
      </p:sp>
    </p:spTree>
    <p:extLst>
      <p:ext uri="{BB962C8B-B14F-4D97-AF65-F5344CB8AC3E}">
        <p14:creationId xmlns:p14="http://schemas.microsoft.com/office/powerpoint/2010/main" val="128146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1F0EC6B-B331-46D9-B049-B427DA645CE6}" type="slidenum">
              <a:rPr lang="ru-RU"/>
              <a:pPr>
                <a:defRPr/>
              </a:pPr>
              <a:t>‹#›</a:t>
            </a:fld>
            <a:endParaRPr lang="ru-RU"/>
          </a:p>
        </p:txBody>
      </p:sp>
    </p:spTree>
    <p:extLst>
      <p:ext uri="{BB962C8B-B14F-4D97-AF65-F5344CB8AC3E}">
        <p14:creationId xmlns:p14="http://schemas.microsoft.com/office/powerpoint/2010/main" val="43973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FE27013-0E66-4FCD-ACFD-A1AB7EA579D1}" type="slidenum">
              <a:rPr lang="ru-RU"/>
              <a:pPr>
                <a:defRPr/>
              </a:pPr>
              <a:t>‹#›</a:t>
            </a:fld>
            <a:endParaRPr lang="ru-RU"/>
          </a:p>
        </p:txBody>
      </p:sp>
    </p:spTree>
    <p:extLst>
      <p:ext uri="{BB962C8B-B14F-4D97-AF65-F5344CB8AC3E}">
        <p14:creationId xmlns:p14="http://schemas.microsoft.com/office/powerpoint/2010/main" val="209405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E0DD28-A6A2-4937-8D0D-4119BFE7082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8954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4A91CB-908C-4244-852F-82A10A283BA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43686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D5C192-D47E-4275-AB85-F3058F3E566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955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720187-B695-4016-BD86-C793DAF84F2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8031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CD83C2-F6CA-4FAD-A554-962E9E9BED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67341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4C3C20-F2DC-4B78-85E7-06E1DFAE0EF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81049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32A56A-9885-4A58-94D3-2E31EB71EE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2834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4A91CB-908C-4244-852F-82A10A283BA9}" type="slidenum">
              <a:rPr lang="ru-RU"/>
              <a:pPr>
                <a:defRPr/>
              </a:pPr>
              <a:t>‹#›</a:t>
            </a:fld>
            <a:endParaRPr lang="ru-RU"/>
          </a:p>
        </p:txBody>
      </p:sp>
    </p:spTree>
    <p:extLst>
      <p:ext uri="{BB962C8B-B14F-4D97-AF65-F5344CB8AC3E}">
        <p14:creationId xmlns:p14="http://schemas.microsoft.com/office/powerpoint/2010/main" val="1862801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F55713-DCA1-4312-904F-1789674D8AD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47656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50686F-D459-4CBC-A181-77106FEE9B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8793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D47AD-19A0-47D3-ADC0-5560095BD82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22755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F0EC6B-B331-46D9-B049-B427DA645C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7210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E27013-0E66-4FCD-ACFD-A1AB7EA579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0457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9489F-E95D-465B-91A5-7BF55666790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2085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E0D82C-2592-4F06-8168-F7D074B981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20558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5DC776-0E3D-4630-B3EE-087966F769D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8174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D6FFBB-8333-412D-8233-B008ED1FB9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9165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6B79D0-0298-41B2-AF0C-7936D11C070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6007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D5C192-D47E-4275-AB85-F3058F3E566E}" type="slidenum">
              <a:rPr lang="ru-RU"/>
              <a:pPr>
                <a:defRPr/>
              </a:pPr>
              <a:t>‹#›</a:t>
            </a:fld>
            <a:endParaRPr lang="ru-RU"/>
          </a:p>
        </p:txBody>
      </p:sp>
    </p:spTree>
    <p:extLst>
      <p:ext uri="{BB962C8B-B14F-4D97-AF65-F5344CB8AC3E}">
        <p14:creationId xmlns:p14="http://schemas.microsoft.com/office/powerpoint/2010/main" val="1162543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A9AF7B-F4CE-43C0-BB0E-91D02F958DF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11240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0B4A07-7EDD-42E5-B1F0-88B9182980C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26333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0AD04-3EBC-486B-AA6D-0379B5606FC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3989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A7167F-C347-4174-8995-665C3029A06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63471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2683F9-DF56-4BC9-BF4E-6D92CA59941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17158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FD492-9789-4581-AEE8-193EBA7A195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30084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3B0C96-0461-4848-9ABC-14C1DFCC86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5414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E720187-B695-4016-BD86-C793DAF84F23}" type="slidenum">
              <a:rPr lang="ru-RU"/>
              <a:pPr>
                <a:defRPr/>
              </a:pPr>
              <a:t>‹#›</a:t>
            </a:fld>
            <a:endParaRPr lang="ru-RU"/>
          </a:p>
        </p:txBody>
      </p:sp>
    </p:spTree>
    <p:extLst>
      <p:ext uri="{BB962C8B-B14F-4D97-AF65-F5344CB8AC3E}">
        <p14:creationId xmlns:p14="http://schemas.microsoft.com/office/powerpoint/2010/main" val="66140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ACD83C2-F6CA-4FAD-A554-962E9E9BED2D}" type="slidenum">
              <a:rPr lang="ru-RU"/>
              <a:pPr>
                <a:defRPr/>
              </a:pPr>
              <a:t>‹#›</a:t>
            </a:fld>
            <a:endParaRPr lang="ru-RU"/>
          </a:p>
        </p:txBody>
      </p:sp>
    </p:spTree>
    <p:extLst>
      <p:ext uri="{BB962C8B-B14F-4D97-AF65-F5344CB8AC3E}">
        <p14:creationId xmlns:p14="http://schemas.microsoft.com/office/powerpoint/2010/main" val="186374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84C3C20-F2DC-4B78-85E7-06E1DFAE0EFE}" type="slidenum">
              <a:rPr lang="ru-RU"/>
              <a:pPr>
                <a:defRPr/>
              </a:pPr>
              <a:t>‹#›</a:t>
            </a:fld>
            <a:endParaRPr lang="ru-RU"/>
          </a:p>
        </p:txBody>
      </p:sp>
    </p:spTree>
    <p:extLst>
      <p:ext uri="{BB962C8B-B14F-4D97-AF65-F5344CB8AC3E}">
        <p14:creationId xmlns:p14="http://schemas.microsoft.com/office/powerpoint/2010/main" val="37975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A32A56A-9885-4A58-94D3-2E31EB71EE9D}" type="slidenum">
              <a:rPr lang="ru-RU"/>
              <a:pPr>
                <a:defRPr/>
              </a:pPr>
              <a:t>‹#›</a:t>
            </a:fld>
            <a:endParaRPr lang="ru-RU"/>
          </a:p>
        </p:txBody>
      </p:sp>
    </p:spTree>
    <p:extLst>
      <p:ext uri="{BB962C8B-B14F-4D97-AF65-F5344CB8AC3E}">
        <p14:creationId xmlns:p14="http://schemas.microsoft.com/office/powerpoint/2010/main" val="156148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6F55713-DCA1-4312-904F-1789674D8ADC}" type="slidenum">
              <a:rPr lang="ru-RU"/>
              <a:pPr>
                <a:defRPr/>
              </a:pPr>
              <a:t>‹#›</a:t>
            </a:fld>
            <a:endParaRPr lang="ru-RU"/>
          </a:p>
        </p:txBody>
      </p:sp>
    </p:spTree>
    <p:extLst>
      <p:ext uri="{BB962C8B-B14F-4D97-AF65-F5344CB8AC3E}">
        <p14:creationId xmlns:p14="http://schemas.microsoft.com/office/powerpoint/2010/main" val="370171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150686F-D459-4CBC-A181-77106FEE9BFB}" type="slidenum">
              <a:rPr lang="ru-RU"/>
              <a:pPr>
                <a:defRPr/>
              </a:pPr>
              <a:t>‹#›</a:t>
            </a:fld>
            <a:endParaRPr lang="ru-RU"/>
          </a:p>
        </p:txBody>
      </p:sp>
    </p:spTree>
    <p:extLst>
      <p:ext uri="{BB962C8B-B14F-4D97-AF65-F5344CB8AC3E}">
        <p14:creationId xmlns:p14="http://schemas.microsoft.com/office/powerpoint/2010/main" val="158359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F566C51B-3FE3-4089-9AB8-A70E6F28B3B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F566C51B-3FE3-4089-9AB8-A70E6F28B3B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426085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55571A1A-0112-41C3-AE97-9F983D2A995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857343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olderview?id=0B3nM-EcT7r9-empwcVg3cGlsRmc&amp;usp=sharin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images.yandex.ru/yandsearch?p=1&amp;text=%D0%B4%D0%BE%D0%BA%D1%83%D0%BC%D0%B5%D0%BD%D1%82%D1%8B%20%D0%B2%20%D0%BF%D0%B0%D0%BF%D0%BA%D0%B5&amp;fp=1&amp;pos=57&amp;uinfo=ww-1903-wh-963-fw-1678-fh-598-pd-1&amp;rpt=simage&amp;img_url=http://resizer.corba.yandex.net/get?url=http://yezhe.ru/images/goods/mini/20080914041650_28_4051.jpg&amp;date=130924&amp;sum=c658583cbcd8a434a85017aeb2fb966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6.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olderview?id=0B3nM-EcT7r9-empwcVg3cGlsRmc&amp;usp=sharin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folderview?id=0B3nM-EcT7r9-empwcVg3cGlsRmc&amp;usp=sharin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hyperlink" Target="http://government.ru/media/photos/1024/41d47e39555b0e845c4e.jp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p:cNvSpPr>
          <p:nvPr/>
        </p:nvSpPr>
        <p:spPr bwMode="auto">
          <a:xfrm>
            <a:off x="899592" y="692696"/>
            <a:ext cx="756084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b"/>
          <a:lstStyle/>
          <a:p>
            <a:pPr algn="ctr"/>
            <a:endParaRPr lang="ru-RU" sz="2800" dirty="0">
              <a:solidFill>
                <a:srgbClr val="FFFFFF"/>
              </a:solidFill>
            </a:endParaRPr>
          </a:p>
        </p:txBody>
      </p:sp>
      <p:sp>
        <p:nvSpPr>
          <p:cNvPr id="2051" name="Подзаголовок 2"/>
          <p:cNvSpPr>
            <a:spLocks/>
          </p:cNvSpPr>
          <p:nvPr/>
        </p:nvSpPr>
        <p:spPr bwMode="auto">
          <a:xfrm>
            <a:off x="665566" y="5445224"/>
            <a:ext cx="80288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a:lstStyle/>
          <a:p>
            <a:pPr algn="ctr"/>
            <a:r>
              <a:rPr lang="ru-RU" sz="1600" dirty="0" smtClean="0"/>
              <a:t>Заместитель директора департамента информатизации и связи </a:t>
            </a:r>
          </a:p>
          <a:p>
            <a:pPr algn="ctr"/>
            <a:r>
              <a:rPr lang="ru-RU" sz="1600" dirty="0" smtClean="0"/>
              <a:t>Ярославской области </a:t>
            </a:r>
          </a:p>
          <a:p>
            <a:pPr algn="ctr"/>
            <a:r>
              <a:rPr lang="ru-RU" b="1" dirty="0" smtClean="0"/>
              <a:t>Емельянова </a:t>
            </a:r>
            <a:r>
              <a:rPr lang="ru-RU" b="1" dirty="0"/>
              <a:t>Наталья </a:t>
            </a:r>
            <a:r>
              <a:rPr lang="ru-RU" b="1" dirty="0" smtClean="0"/>
              <a:t>Алексеевна</a:t>
            </a:r>
          </a:p>
          <a:p>
            <a:pPr algn="ctr"/>
            <a:r>
              <a:rPr lang="ru-RU" sz="1600" dirty="0">
                <a:solidFill>
                  <a:srgbClr val="000000"/>
                </a:solidFill>
              </a:rPr>
              <a:t>21 ноября 2013 года</a:t>
            </a:r>
          </a:p>
          <a:p>
            <a:pPr algn="ctr"/>
            <a:endParaRPr lang="ru-RU" b="1" dirty="0">
              <a:solidFill>
                <a:srgbClr val="FFFFFF"/>
              </a:solidFill>
            </a:endParaRPr>
          </a:p>
        </p:txBody>
      </p:sp>
      <p:sp>
        <p:nvSpPr>
          <p:cNvPr id="3" name="Прямоугольник 2"/>
          <p:cNvSpPr/>
          <p:nvPr/>
        </p:nvSpPr>
        <p:spPr>
          <a:xfrm>
            <a:off x="1007604" y="901459"/>
            <a:ext cx="7344816" cy="2554545"/>
          </a:xfrm>
          <a:prstGeom prst="rect">
            <a:avLst/>
          </a:prstGeom>
        </p:spPr>
        <p:txBody>
          <a:bodyPr wrap="square">
            <a:spAutoFit/>
          </a:bodyPr>
          <a:lstStyle/>
          <a:p>
            <a:pPr algn="ctr"/>
            <a:r>
              <a:rPr lang="ru-RU" sz="3200" dirty="0" smtClean="0">
                <a:solidFill>
                  <a:schemeClr val="bg1"/>
                </a:solidFill>
              </a:rPr>
              <a:t>«</a:t>
            </a:r>
            <a:r>
              <a:rPr lang="ru-RU" sz="3200" dirty="0">
                <a:solidFill>
                  <a:schemeClr val="bg1"/>
                </a:solidFill>
              </a:rPr>
              <a:t>Повышение качества пользовательских интерфейсов информационных систем предоставления государственных и муниципальных услуг</a:t>
            </a:r>
            <a:r>
              <a:rPr lang="ru-RU" sz="3200" dirty="0" smtClean="0">
                <a:solidFill>
                  <a:schemeClr val="bg1"/>
                </a:solidFill>
              </a:rPr>
              <a:t>»</a:t>
            </a:r>
            <a:endParaRPr lang="ru-RU" sz="3200" dirty="0">
              <a:solidFill>
                <a:schemeClr val="bg1"/>
              </a:solidFill>
            </a:endParaRPr>
          </a:p>
        </p:txBody>
      </p:sp>
    </p:spTree>
    <p:extLst>
      <p:ext uri="{BB962C8B-B14F-4D97-AF65-F5344CB8AC3E}">
        <p14:creationId xmlns:p14="http://schemas.microsoft.com/office/powerpoint/2010/main" val="392769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0"/>
            <a:ext cx="6933456" cy="1143000"/>
          </a:xfrm>
        </p:spPr>
        <p:txBody>
          <a:bodyPr/>
          <a:lstStyle/>
          <a:p>
            <a:r>
              <a:rPr lang="en-US" sz="2400" dirty="0" smtClean="0">
                <a:solidFill>
                  <a:schemeClr val="bg1"/>
                </a:solidFill>
              </a:rPr>
              <a:t>USABILITY</a:t>
            </a:r>
            <a:r>
              <a:rPr lang="ru-RU" sz="2400" dirty="0" smtClean="0">
                <a:solidFill>
                  <a:schemeClr val="bg1"/>
                </a:solidFill>
              </a:rPr>
              <a:t>: исследование </a:t>
            </a:r>
            <a:br>
              <a:rPr lang="ru-RU" sz="2400" dirty="0" smtClean="0">
                <a:solidFill>
                  <a:schemeClr val="bg1"/>
                </a:solidFill>
              </a:rPr>
            </a:br>
            <a:r>
              <a:rPr lang="ru-RU" sz="2400" dirty="0" smtClean="0">
                <a:solidFill>
                  <a:schemeClr val="bg1"/>
                </a:solidFill>
              </a:rPr>
              <a:t>удовлетворенности населения</a:t>
            </a:r>
            <a:endParaRPr lang="ru-RU" sz="2400" dirty="0">
              <a:solidFill>
                <a:schemeClr val="bg1"/>
              </a:solidFill>
            </a:endParaRPr>
          </a:p>
        </p:txBody>
      </p:sp>
      <p:sp>
        <p:nvSpPr>
          <p:cNvPr id="3" name="Прямоугольник 2"/>
          <p:cNvSpPr/>
          <p:nvPr/>
        </p:nvSpPr>
        <p:spPr>
          <a:xfrm>
            <a:off x="539552" y="1939750"/>
            <a:ext cx="3816424" cy="1477328"/>
          </a:xfrm>
          <a:prstGeom prst="rect">
            <a:avLst/>
          </a:prstGeom>
        </p:spPr>
        <p:txBody>
          <a:bodyPr wrap="square">
            <a:spAutoFit/>
          </a:bodyPr>
          <a:lstStyle/>
          <a:p>
            <a:r>
              <a:rPr lang="ru-RU" dirty="0" smtClean="0"/>
              <a:t>Ежегодный мониторинг </a:t>
            </a:r>
            <a:r>
              <a:rPr lang="ru-RU" dirty="0"/>
              <a:t>общей удовлетворенности населения качеством предоставления государственных и муниципальных услуг </a:t>
            </a:r>
            <a:endParaRPr lang="ru-RU" dirty="0" smtClean="0"/>
          </a:p>
        </p:txBody>
      </p:sp>
      <p:sp>
        <p:nvSpPr>
          <p:cNvPr id="4" name="Прямоугольник 3"/>
          <p:cNvSpPr/>
          <p:nvPr/>
        </p:nvSpPr>
        <p:spPr>
          <a:xfrm>
            <a:off x="539552" y="4797152"/>
            <a:ext cx="3816424" cy="1200329"/>
          </a:xfrm>
          <a:prstGeom prst="rect">
            <a:avLst/>
          </a:prstGeom>
        </p:spPr>
        <p:txBody>
          <a:bodyPr wrap="square">
            <a:spAutoFit/>
          </a:bodyPr>
          <a:lstStyle/>
          <a:p>
            <a:r>
              <a:rPr lang="ru-RU" dirty="0"/>
              <a:t>910 человек – жителей Ярославской области (выборка уравновешена по возрасту, полу и месту жительства).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2831"/>
            <a:ext cx="404812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49172" y="3789040"/>
            <a:ext cx="3997184"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dirty="0"/>
              <a:t>+ блок вопросов по оценке </a:t>
            </a:r>
            <a:r>
              <a:rPr lang="ru-RU" dirty="0" smtClean="0"/>
              <a:t>портала</a:t>
            </a:r>
            <a:endParaRPr lang="ru-RU" dirty="0"/>
          </a:p>
        </p:txBody>
      </p:sp>
    </p:spTree>
    <p:extLst>
      <p:ext uri="{BB962C8B-B14F-4D97-AF65-F5344CB8AC3E}">
        <p14:creationId xmlns:p14="http://schemas.microsoft.com/office/powerpoint/2010/main" val="19130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854541" y="180753"/>
            <a:ext cx="693345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smtClean="0">
                <a:solidFill>
                  <a:schemeClr val="bg1"/>
                </a:solidFill>
              </a:rPr>
              <a:t>USABILITY</a:t>
            </a:r>
            <a:r>
              <a:rPr lang="ru-RU" sz="2400" kern="0" smtClean="0">
                <a:solidFill>
                  <a:schemeClr val="bg1"/>
                </a:solidFill>
              </a:rPr>
              <a:t>: исследование </a:t>
            </a:r>
            <a:br>
              <a:rPr lang="ru-RU" sz="2400" kern="0" smtClean="0">
                <a:solidFill>
                  <a:schemeClr val="bg1"/>
                </a:solidFill>
              </a:rPr>
            </a:br>
            <a:r>
              <a:rPr lang="ru-RU" sz="2400" kern="0" smtClean="0">
                <a:solidFill>
                  <a:schemeClr val="bg1"/>
                </a:solidFill>
              </a:rPr>
              <a:t>удовлетворенности населения</a:t>
            </a:r>
            <a:endParaRPr lang="ru-RU" sz="2400" kern="0" dirty="0">
              <a:solidFill>
                <a:schemeClr val="bg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623337172"/>
              </p:ext>
            </p:extLst>
          </p:nvPr>
        </p:nvGraphicFramePr>
        <p:xfrm>
          <a:off x="611562" y="1700808"/>
          <a:ext cx="8064894" cy="2655570"/>
        </p:xfrm>
        <a:graphic>
          <a:graphicData uri="http://schemas.openxmlformats.org/drawingml/2006/table">
            <a:tbl>
              <a:tblPr>
                <a:tableStyleId>{5C22544A-7EE6-4342-B048-85BDC9FD1C3A}</a:tableStyleId>
              </a:tblPr>
              <a:tblGrid>
                <a:gridCol w="3710367"/>
                <a:gridCol w="1112251"/>
                <a:gridCol w="1077896"/>
                <a:gridCol w="1082190"/>
                <a:gridCol w="1082190"/>
              </a:tblGrid>
              <a:tr h="552450">
                <a:tc rowSpan="2">
                  <a:txBody>
                    <a:bodyPr/>
                    <a:lstStyle/>
                    <a:p>
                      <a:pPr algn="l">
                        <a:lnSpc>
                          <a:spcPct val="150000"/>
                        </a:lnSpc>
                        <a:spcAft>
                          <a:spcPts val="0"/>
                        </a:spcAft>
                      </a:pPr>
                      <a:r>
                        <a:rPr lang="ru-RU" sz="1200" dirty="0">
                          <a:effectLst/>
                        </a:rPr>
                        <a:t> </a:t>
                      </a:r>
                      <a:endParaRPr lang="ru-RU" sz="1100" dirty="0">
                        <a:effectLst/>
                        <a:latin typeface="Arial"/>
                        <a:ea typeface="Calibri"/>
                        <a:cs typeface="Times New Roman"/>
                      </a:endParaRPr>
                    </a:p>
                  </a:txBody>
                  <a:tcPr marL="68580" marR="68580" marT="0" marB="0" anchor="ctr"/>
                </a:tc>
                <a:tc gridSpan="2">
                  <a:txBody>
                    <a:bodyPr/>
                    <a:lstStyle/>
                    <a:p>
                      <a:pPr algn="ctr">
                        <a:lnSpc>
                          <a:spcPct val="150000"/>
                        </a:lnSpc>
                        <a:spcAft>
                          <a:spcPts val="0"/>
                        </a:spcAft>
                      </a:pPr>
                      <a:r>
                        <a:rPr lang="ru-RU" sz="1200">
                          <a:effectLst/>
                        </a:rPr>
                        <a:t>В % от опрошенных</a:t>
                      </a:r>
                      <a:endParaRPr lang="ru-RU" sz="1100">
                        <a:effectLst/>
                        <a:latin typeface="Arial"/>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50000"/>
                        </a:lnSpc>
                        <a:spcAft>
                          <a:spcPts val="0"/>
                        </a:spcAft>
                      </a:pPr>
                      <a:r>
                        <a:rPr lang="ru-RU" sz="1200">
                          <a:effectLst/>
                        </a:rPr>
                        <a:t>В % от имеющих доступ в Интернет</a:t>
                      </a:r>
                      <a:endParaRPr lang="ru-RU" sz="1100">
                        <a:effectLst/>
                        <a:latin typeface="Arial"/>
                        <a:ea typeface="Calibri"/>
                        <a:cs typeface="Times New Roman"/>
                      </a:endParaRPr>
                    </a:p>
                  </a:txBody>
                  <a:tcPr marL="68580" marR="68580" marT="0" marB="0" anchor="ctr"/>
                </a:tc>
                <a:tc hMerge="1">
                  <a:txBody>
                    <a:bodyPr/>
                    <a:lstStyle/>
                    <a:p>
                      <a:endParaRPr lang="ru-RU"/>
                    </a:p>
                  </a:txBody>
                  <a:tcPr/>
                </a:tc>
              </a:tr>
              <a:tr h="232410">
                <a:tc vMerge="1">
                  <a:txBody>
                    <a:bodyPr/>
                    <a:lstStyle/>
                    <a:p>
                      <a:endParaRPr lang="ru-RU"/>
                    </a:p>
                  </a:txBody>
                  <a:tcPr/>
                </a:tc>
                <a:tc>
                  <a:txBody>
                    <a:bodyPr/>
                    <a:lstStyle/>
                    <a:p>
                      <a:pPr algn="ctr">
                        <a:lnSpc>
                          <a:spcPct val="150000"/>
                        </a:lnSpc>
                        <a:spcAft>
                          <a:spcPts val="0"/>
                        </a:spcAft>
                      </a:pPr>
                      <a:r>
                        <a:rPr lang="ru-RU" sz="1200">
                          <a:effectLst/>
                        </a:rPr>
                        <a:t>2012 г. (</a:t>
                      </a:r>
                      <a:r>
                        <a:rPr lang="en-US" sz="1200">
                          <a:effectLst/>
                        </a:rPr>
                        <a:t>n=1004)</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2013 г.</a:t>
                      </a:r>
                      <a:r>
                        <a:rPr lang="en-US" sz="1200">
                          <a:effectLst/>
                        </a:rPr>
                        <a:t> (n=910)</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2012 г. (</a:t>
                      </a:r>
                      <a:r>
                        <a:rPr lang="en-US" sz="1200">
                          <a:effectLst/>
                        </a:rPr>
                        <a:t>n=</a:t>
                      </a:r>
                      <a:r>
                        <a:rPr lang="ru-RU" sz="1200">
                          <a:effectLst/>
                        </a:rPr>
                        <a:t>639</a:t>
                      </a:r>
                      <a:r>
                        <a:rPr lang="en-US" sz="1200">
                          <a:effectLst/>
                        </a:rPr>
                        <a:t>)</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2013 г. (</a:t>
                      </a:r>
                      <a:r>
                        <a:rPr lang="en-US" sz="1200">
                          <a:effectLst/>
                        </a:rPr>
                        <a:t>n=</a:t>
                      </a:r>
                      <a:r>
                        <a:rPr lang="ru-RU" sz="1200">
                          <a:effectLst/>
                        </a:rPr>
                        <a:t>590</a:t>
                      </a:r>
                      <a:r>
                        <a:rPr lang="en-US" sz="1200">
                          <a:effectLst/>
                        </a:rPr>
                        <a:t>)</a:t>
                      </a:r>
                      <a:endParaRPr lang="ru-RU" sz="1100">
                        <a:effectLst/>
                        <a:latin typeface="Arial"/>
                        <a:ea typeface="Calibri"/>
                        <a:cs typeface="Times New Roman"/>
                      </a:endParaRPr>
                    </a:p>
                  </a:txBody>
                  <a:tcPr marL="68580" marR="68580" marT="0" marB="0" anchor="ctr"/>
                </a:tc>
              </a:tr>
              <a:tr h="215900">
                <a:tc>
                  <a:txBody>
                    <a:bodyPr/>
                    <a:lstStyle/>
                    <a:p>
                      <a:pPr algn="just">
                        <a:lnSpc>
                          <a:spcPct val="150000"/>
                        </a:lnSpc>
                        <a:spcAft>
                          <a:spcPts val="0"/>
                        </a:spcAft>
                      </a:pPr>
                      <a:r>
                        <a:rPr lang="ru-RU" sz="1200">
                          <a:effectLst/>
                        </a:rPr>
                        <a:t>Имеют доступ в Интернет</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dirty="0">
                          <a:effectLst/>
                        </a:rPr>
                        <a:t>64%</a:t>
                      </a:r>
                      <a:endParaRPr lang="ru-RU" sz="1100" dirty="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65%</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 </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 </a:t>
                      </a:r>
                      <a:endParaRPr lang="ru-RU" sz="1100">
                        <a:effectLst/>
                        <a:latin typeface="Arial"/>
                        <a:ea typeface="Calibri"/>
                        <a:cs typeface="Times New Roman"/>
                      </a:endParaRPr>
                    </a:p>
                  </a:txBody>
                  <a:tcPr marL="68580" marR="68580" marT="0" marB="0" anchor="ctr"/>
                </a:tc>
              </a:tr>
              <a:tr h="215900">
                <a:tc>
                  <a:txBody>
                    <a:bodyPr/>
                    <a:lstStyle/>
                    <a:p>
                      <a:pPr algn="just">
                        <a:lnSpc>
                          <a:spcPct val="150000"/>
                        </a:lnSpc>
                        <a:spcAft>
                          <a:spcPts val="0"/>
                        </a:spcAft>
                      </a:pPr>
                      <a:r>
                        <a:rPr lang="ru-RU" sz="1200">
                          <a:effectLst/>
                        </a:rPr>
                        <a:t>Знают о существовании портала</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52%</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600" b="1" dirty="0">
                          <a:solidFill>
                            <a:srgbClr val="C00000"/>
                          </a:solidFill>
                          <a:effectLst/>
                        </a:rPr>
                        <a:t>57%</a:t>
                      </a:r>
                      <a:endParaRPr lang="ru-RU" sz="1400" b="1" dirty="0">
                        <a:solidFill>
                          <a:srgbClr val="C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82%</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600" b="1" dirty="0">
                          <a:solidFill>
                            <a:srgbClr val="C00000"/>
                          </a:solidFill>
                          <a:effectLst/>
                        </a:rPr>
                        <a:t>88%</a:t>
                      </a:r>
                      <a:endParaRPr lang="ru-RU" sz="1400" b="1" dirty="0">
                        <a:solidFill>
                          <a:srgbClr val="C00000"/>
                        </a:solidFill>
                        <a:effectLst/>
                        <a:latin typeface="Arial"/>
                        <a:ea typeface="Calibri"/>
                        <a:cs typeface="Times New Roman"/>
                      </a:endParaRPr>
                    </a:p>
                  </a:txBody>
                  <a:tcPr marL="68580" marR="68580" marT="0" marB="0" anchor="ctr"/>
                </a:tc>
              </a:tr>
              <a:tr h="215900">
                <a:tc>
                  <a:txBody>
                    <a:bodyPr/>
                    <a:lstStyle/>
                    <a:p>
                      <a:pPr algn="just">
                        <a:lnSpc>
                          <a:spcPct val="150000"/>
                        </a:lnSpc>
                        <a:spcAft>
                          <a:spcPts val="0"/>
                        </a:spcAft>
                      </a:pPr>
                      <a:r>
                        <a:rPr lang="ru-RU" sz="1200" dirty="0">
                          <a:effectLst/>
                        </a:rPr>
                        <a:t>Получали услуги в электронной форме</a:t>
                      </a:r>
                      <a:endParaRPr lang="ru-RU" sz="1100" dirty="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600" b="1" dirty="0">
                          <a:solidFill>
                            <a:srgbClr val="C00000"/>
                          </a:solidFill>
                          <a:effectLst/>
                        </a:rPr>
                        <a:t>6%</a:t>
                      </a:r>
                      <a:endParaRPr lang="ru-RU" sz="1400" b="1" dirty="0">
                        <a:solidFill>
                          <a:srgbClr val="C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600" b="1" dirty="0">
                          <a:solidFill>
                            <a:srgbClr val="C00000"/>
                          </a:solidFill>
                          <a:effectLst/>
                        </a:rPr>
                        <a:t>12%</a:t>
                      </a:r>
                      <a:endParaRPr lang="ru-RU" sz="1400" b="1" dirty="0">
                        <a:solidFill>
                          <a:srgbClr val="C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10%</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18%</a:t>
                      </a:r>
                      <a:endParaRPr lang="ru-RU" sz="1100">
                        <a:effectLst/>
                        <a:latin typeface="Arial"/>
                        <a:ea typeface="Calibri"/>
                        <a:cs typeface="Times New Roman"/>
                      </a:endParaRPr>
                    </a:p>
                  </a:txBody>
                  <a:tcPr marL="68580" marR="68580" marT="0" marB="0" anchor="ctr"/>
                </a:tc>
              </a:tr>
              <a:tr h="215900">
                <a:tc>
                  <a:txBody>
                    <a:bodyPr/>
                    <a:lstStyle/>
                    <a:p>
                      <a:pPr algn="just">
                        <a:lnSpc>
                          <a:spcPct val="150000"/>
                        </a:lnSpc>
                        <a:spcAft>
                          <a:spcPts val="0"/>
                        </a:spcAft>
                      </a:pPr>
                      <a:r>
                        <a:rPr lang="ru-RU" sz="1200" dirty="0">
                          <a:effectLst/>
                        </a:rPr>
                        <a:t>Пользовались порталом</a:t>
                      </a:r>
                      <a:endParaRPr lang="ru-RU" sz="1100" dirty="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4%</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7%</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7%</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11%</a:t>
                      </a:r>
                      <a:endParaRPr lang="ru-RU" sz="1100">
                        <a:effectLst/>
                        <a:latin typeface="Arial"/>
                        <a:ea typeface="Calibri"/>
                        <a:cs typeface="Times New Roman"/>
                      </a:endParaRPr>
                    </a:p>
                  </a:txBody>
                  <a:tcPr marL="68580" marR="68580" marT="0" marB="0" anchor="ctr"/>
                </a:tc>
              </a:tr>
              <a:tr h="215900">
                <a:tc>
                  <a:txBody>
                    <a:bodyPr/>
                    <a:lstStyle/>
                    <a:p>
                      <a:pPr algn="just">
                        <a:lnSpc>
                          <a:spcPct val="150000"/>
                        </a:lnSpc>
                        <a:spcAft>
                          <a:spcPts val="0"/>
                        </a:spcAft>
                      </a:pPr>
                      <a:r>
                        <a:rPr lang="ru-RU" sz="1200">
                          <a:effectLst/>
                        </a:rPr>
                        <a:t>Зарегистрированы на портале</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dirty="0">
                          <a:effectLst/>
                        </a:rPr>
                        <a:t>2%</a:t>
                      </a:r>
                      <a:endParaRPr lang="ru-RU" sz="1100" dirty="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5%</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a:effectLst/>
                        </a:rPr>
                        <a:t>4%</a:t>
                      </a:r>
                      <a:endParaRPr lang="ru-RU" sz="1100">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ru-RU" sz="1200" dirty="0">
                          <a:effectLst/>
                        </a:rPr>
                        <a:t>7%</a:t>
                      </a:r>
                      <a:endParaRPr lang="ru-RU" sz="1100" dirty="0">
                        <a:effectLst/>
                        <a:latin typeface="Arial"/>
                        <a:ea typeface="Calibri"/>
                        <a:cs typeface="Times New Roman"/>
                      </a:endParaRPr>
                    </a:p>
                  </a:txBody>
                  <a:tcPr marL="68580" marR="68580" marT="0" marB="0" anchor="ctr"/>
                </a:tc>
              </a:tr>
            </a:tbl>
          </a:graphicData>
        </a:graphic>
      </p:graphicFrame>
      <p:sp>
        <p:nvSpPr>
          <p:cNvPr id="4" name="Rectangle 1"/>
          <p:cNvSpPr>
            <a:spLocks noChangeArrowheads="1"/>
          </p:cNvSpPr>
          <p:nvPr/>
        </p:nvSpPr>
        <p:spPr bwMode="auto">
          <a:xfrm>
            <a:off x="395536" y="4524510"/>
            <a:ext cx="8208912" cy="178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 существовании Единого портала госуслуг осведомлены 57%</a:t>
            </a: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опрошенных (или 88% тех, кто имеет свободный доступ в Интернет).</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Уровень получения услуг в электронной форме</a:t>
            </a: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пока невелик: через Единый портал госуслуг или сайт ОИВ услуги получали 12% опрошенных.</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сравнению с 2012 г. можно отметить </a:t>
            </a:r>
            <a:r>
              <a:rPr kumimoji="0" lang="ru-RU" altLang="ru-RU" sz="1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рост известности и уровня использования Единого портала государственных услуг</a:t>
            </a: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но не очень быстрыми темпами. </a:t>
            </a:r>
            <a:endParaRPr kumimoji="0" lang="ru-RU" alt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899592" y="1196753"/>
            <a:ext cx="7560840" cy="369332"/>
          </a:xfrm>
          <a:prstGeom prst="rect">
            <a:avLst/>
          </a:prstGeom>
        </p:spPr>
        <p:txBody>
          <a:bodyPr wrap="square">
            <a:spAutoFit/>
          </a:bodyPr>
          <a:lstStyle/>
          <a:p>
            <a:pPr lvl="0" algn="ctr"/>
            <a:r>
              <a:rPr lang="ru-RU" altLang="ru-RU" b="1" dirty="0">
                <a:latin typeface="Times New Roman" pitchFamily="18" charset="0"/>
                <a:ea typeface="Calibri" pitchFamily="34" charset="0"/>
                <a:cs typeface="Times New Roman" pitchFamily="18" charset="0"/>
              </a:rPr>
              <a:t>Уровень использования электронной формы получения услуг</a:t>
            </a:r>
          </a:p>
        </p:txBody>
      </p:sp>
    </p:spTree>
    <p:extLst>
      <p:ext uri="{BB962C8B-B14F-4D97-AF65-F5344CB8AC3E}">
        <p14:creationId xmlns:p14="http://schemas.microsoft.com/office/powerpoint/2010/main" val="1383155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854541" y="180753"/>
            <a:ext cx="693345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smtClean="0">
                <a:solidFill>
                  <a:schemeClr val="bg1"/>
                </a:solidFill>
              </a:rPr>
              <a:t>USABILITY</a:t>
            </a:r>
            <a:r>
              <a:rPr lang="ru-RU" sz="2400" kern="0" smtClean="0">
                <a:solidFill>
                  <a:schemeClr val="bg1"/>
                </a:solidFill>
              </a:rPr>
              <a:t>: исследование </a:t>
            </a:r>
            <a:br>
              <a:rPr lang="ru-RU" sz="2400" kern="0" smtClean="0">
                <a:solidFill>
                  <a:schemeClr val="bg1"/>
                </a:solidFill>
              </a:rPr>
            </a:br>
            <a:r>
              <a:rPr lang="ru-RU" sz="2400" kern="0" smtClean="0">
                <a:solidFill>
                  <a:schemeClr val="bg1"/>
                </a:solidFill>
              </a:rPr>
              <a:t>удовлетворенности населения</a:t>
            </a:r>
            <a:endParaRPr lang="ru-RU" sz="2400" kern="0"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23753"/>
            <a:ext cx="7848872" cy="48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33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854541" y="180753"/>
            <a:ext cx="693345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smtClean="0">
                <a:solidFill>
                  <a:schemeClr val="bg1"/>
                </a:solidFill>
              </a:rPr>
              <a:t>USABILITY</a:t>
            </a:r>
            <a:r>
              <a:rPr lang="ru-RU" sz="2400" kern="0" smtClean="0">
                <a:solidFill>
                  <a:schemeClr val="bg1"/>
                </a:solidFill>
              </a:rPr>
              <a:t>: исследование </a:t>
            </a:r>
            <a:br>
              <a:rPr lang="ru-RU" sz="2400" kern="0" smtClean="0">
                <a:solidFill>
                  <a:schemeClr val="bg1"/>
                </a:solidFill>
              </a:rPr>
            </a:br>
            <a:r>
              <a:rPr lang="ru-RU" sz="2400" kern="0" smtClean="0">
                <a:solidFill>
                  <a:schemeClr val="bg1"/>
                </a:solidFill>
              </a:rPr>
              <a:t>удовлетворенности населения</a:t>
            </a:r>
            <a:endParaRPr lang="ru-RU" sz="2400" kern="0"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196751"/>
            <a:ext cx="8392461" cy="521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03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83" y="1322485"/>
            <a:ext cx="8322314" cy="4986835"/>
          </a:xfrm>
          <a:prstGeom prst="rect">
            <a:avLst/>
          </a:prstGeom>
          <a:noFill/>
          <a:ln>
            <a:noFill/>
          </a:ln>
        </p:spPr>
      </p:pic>
      <p:sp>
        <p:nvSpPr>
          <p:cNvPr id="5" name="Заголовок 1"/>
          <p:cNvSpPr txBox="1">
            <a:spLocks/>
          </p:cNvSpPr>
          <p:nvPr/>
        </p:nvSpPr>
        <p:spPr>
          <a:xfrm>
            <a:off x="1854541" y="180753"/>
            <a:ext cx="693345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smtClean="0">
                <a:solidFill>
                  <a:schemeClr val="bg1"/>
                </a:solidFill>
              </a:rPr>
              <a:t>USABILITY</a:t>
            </a:r>
            <a:r>
              <a:rPr lang="ru-RU" sz="2400" kern="0" smtClean="0">
                <a:solidFill>
                  <a:schemeClr val="bg1"/>
                </a:solidFill>
              </a:rPr>
              <a:t>: исследование </a:t>
            </a:r>
            <a:br>
              <a:rPr lang="ru-RU" sz="2400" kern="0" smtClean="0">
                <a:solidFill>
                  <a:schemeClr val="bg1"/>
                </a:solidFill>
              </a:rPr>
            </a:br>
            <a:r>
              <a:rPr lang="ru-RU" sz="2400" kern="0" smtClean="0">
                <a:solidFill>
                  <a:schemeClr val="bg1"/>
                </a:solidFill>
              </a:rPr>
              <a:t>удовлетворенности населения</a:t>
            </a:r>
            <a:endParaRPr lang="ru-RU" sz="2400" kern="0" dirty="0">
              <a:solidFill>
                <a:schemeClr val="bg1"/>
              </a:solidFill>
            </a:endParaRPr>
          </a:p>
        </p:txBody>
      </p:sp>
    </p:spTree>
    <p:extLst>
      <p:ext uri="{BB962C8B-B14F-4D97-AF65-F5344CB8AC3E}">
        <p14:creationId xmlns:p14="http://schemas.microsoft.com/office/powerpoint/2010/main" val="411900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adm.local\Res\DIS-ORTIO\Мероприятия\Иваново 21.08.2013\Изображение 0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4007102"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61867" y="1673803"/>
            <a:ext cx="3978442" cy="2862322"/>
          </a:xfrm>
          <a:prstGeom prst="rect">
            <a:avLst/>
          </a:prstGeom>
          <a:noFill/>
        </p:spPr>
        <p:txBody>
          <a:bodyPr wrap="square" rtlCol="0">
            <a:spAutoFit/>
          </a:bodyPr>
          <a:lstStyle/>
          <a:p>
            <a:pPr algn="ctr"/>
            <a:r>
              <a:rPr lang="ru-RU" dirty="0"/>
              <a:t>Подписание соглашения </a:t>
            </a:r>
          </a:p>
          <a:p>
            <a:pPr algn="ctr"/>
            <a:r>
              <a:rPr lang="ru-RU" dirty="0"/>
              <a:t>Минкомсвязи России </a:t>
            </a:r>
            <a:r>
              <a:rPr lang="ru-RU" dirty="0" smtClean="0"/>
              <a:t>и </a:t>
            </a:r>
            <a:r>
              <a:rPr lang="ru-RU" dirty="0"/>
              <a:t>двух пилотных регионов – Ярославской </a:t>
            </a:r>
            <a:r>
              <a:rPr lang="ru-RU" dirty="0" smtClean="0"/>
              <a:t>и </a:t>
            </a:r>
            <a:r>
              <a:rPr lang="ru-RU" dirty="0"/>
              <a:t>Ивановской </a:t>
            </a:r>
            <a:r>
              <a:rPr lang="ru-RU" dirty="0" smtClean="0"/>
              <a:t>области</a:t>
            </a:r>
          </a:p>
          <a:p>
            <a:pPr algn="ctr"/>
            <a:r>
              <a:rPr lang="ru-RU" dirty="0" smtClean="0"/>
              <a:t> </a:t>
            </a:r>
            <a:endParaRPr lang="ru-RU" dirty="0"/>
          </a:p>
          <a:p>
            <a:pPr algn="ctr"/>
            <a:r>
              <a:rPr lang="ru-RU" dirty="0"/>
              <a:t>«О взаимодействии при повышении качества пользовательских интерфейсов </a:t>
            </a:r>
          </a:p>
          <a:p>
            <a:pPr algn="ctr"/>
            <a:r>
              <a:rPr lang="ru-RU" dirty="0"/>
              <a:t>государственных информационных систем»</a:t>
            </a:r>
          </a:p>
        </p:txBody>
      </p:sp>
      <p:sp>
        <p:nvSpPr>
          <p:cNvPr id="6" name="TextBox 5"/>
          <p:cNvSpPr txBox="1"/>
          <p:nvPr/>
        </p:nvSpPr>
        <p:spPr>
          <a:xfrm>
            <a:off x="460977" y="5094093"/>
            <a:ext cx="8172908" cy="907941"/>
          </a:xfrm>
          <a:prstGeom prst="rect">
            <a:avLst/>
          </a:prstGeom>
          <a:noFill/>
        </p:spPr>
        <p:txBody>
          <a:bodyPr wrap="square" rtlCol="0">
            <a:spAutoFit/>
          </a:bodyPr>
          <a:lstStyle/>
          <a:p>
            <a:r>
              <a:rPr lang="ru-RU" sz="1600" b="1" dirty="0">
                <a:solidFill>
                  <a:srgbClr val="C00000"/>
                </a:solidFill>
              </a:rPr>
              <a:t>Цель проекта</a:t>
            </a:r>
          </a:p>
          <a:p>
            <a:pPr algn="ctr"/>
            <a:endParaRPr lang="ru-RU" sz="500" b="1" dirty="0" smtClean="0"/>
          </a:p>
          <a:p>
            <a:pPr lvl="2"/>
            <a:r>
              <a:rPr lang="ru-RU" sz="1600" dirty="0" smtClean="0"/>
              <a:t>Повышение </a:t>
            </a:r>
            <a:r>
              <a:rPr lang="ru-RU" sz="1600" dirty="0"/>
              <a:t>качества </a:t>
            </a:r>
            <a:r>
              <a:rPr lang="ru-RU" sz="1600" u="sng" dirty="0"/>
              <a:t>представления</a:t>
            </a:r>
            <a:r>
              <a:rPr lang="ru-RU" sz="1600" dirty="0"/>
              <a:t> и </a:t>
            </a:r>
            <a:r>
              <a:rPr lang="ru-RU" sz="1600" u="sng" dirty="0"/>
              <a:t>получения</a:t>
            </a:r>
            <a:r>
              <a:rPr lang="ru-RU" sz="1600" dirty="0"/>
              <a:t> государственных и  муниципальных услуг посредством ЕПГУ и РПГУ</a:t>
            </a:r>
          </a:p>
        </p:txBody>
      </p:sp>
      <p:sp>
        <p:nvSpPr>
          <p:cNvPr id="8" name="Заголовок 1"/>
          <p:cNvSpPr txBox="1">
            <a:spLocks/>
          </p:cNvSpPr>
          <p:nvPr/>
        </p:nvSpPr>
        <p:spPr>
          <a:xfrm>
            <a:off x="1857006" y="286398"/>
            <a:ext cx="7107481" cy="69433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a:t>
            </a:r>
            <a:r>
              <a:rPr lang="en-US" sz="2400" dirty="0">
                <a:solidFill>
                  <a:schemeClr val="bg1"/>
                </a:solidFill>
              </a:rPr>
              <a:t>2</a:t>
            </a:r>
            <a:r>
              <a:rPr lang="ru-RU" sz="2400" dirty="0">
                <a:solidFill>
                  <a:schemeClr val="bg1"/>
                </a:solidFill>
              </a:rPr>
              <a:t>1 </a:t>
            </a:r>
            <a:r>
              <a:rPr lang="ru-RU" sz="2400" dirty="0" smtClean="0">
                <a:solidFill>
                  <a:schemeClr val="bg1"/>
                </a:solidFill>
              </a:rPr>
              <a:t>августа, подписание </a:t>
            </a:r>
            <a:r>
              <a:rPr lang="ru-RU" sz="2400" dirty="0">
                <a:solidFill>
                  <a:schemeClr val="bg1"/>
                </a:solidFill>
              </a:rPr>
              <a:t>соглашения </a:t>
            </a:r>
          </a:p>
        </p:txBody>
      </p:sp>
    </p:spTree>
    <p:extLst>
      <p:ext uri="{BB962C8B-B14F-4D97-AF65-F5344CB8AC3E}">
        <p14:creationId xmlns:p14="http://schemas.microsoft.com/office/powerpoint/2010/main" val="238000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763688" y="188640"/>
            <a:ext cx="6933456" cy="1143000"/>
          </a:xfrm>
        </p:spPr>
        <p:txBody>
          <a:bodyPr/>
          <a:lstStyle/>
          <a:p>
            <a:r>
              <a:rPr lang="en-US" sz="2400" dirty="0" smtClean="0">
                <a:solidFill>
                  <a:schemeClr val="bg1"/>
                </a:solidFill>
              </a:rPr>
              <a:t>USABILITY</a:t>
            </a:r>
            <a:r>
              <a:rPr lang="ru-RU" sz="2400" dirty="0" smtClean="0">
                <a:solidFill>
                  <a:schemeClr val="bg1"/>
                </a:solidFill>
              </a:rPr>
              <a:t>: революция или эволюция</a:t>
            </a:r>
            <a:r>
              <a:rPr lang="ru-RU" sz="2400" dirty="0"/>
              <a:t/>
            </a:r>
            <a:br>
              <a:rPr lang="ru-RU" sz="2400" dirty="0"/>
            </a:br>
            <a:endParaRPr lang="ru-RU" sz="24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50292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20346" y="2128500"/>
            <a:ext cx="2424062"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ru-RU" sz="3200" b="1" dirty="0" smtClean="0">
                <a:solidFill>
                  <a:srgbClr val="C00000"/>
                </a:solidFill>
              </a:rPr>
              <a:t>?   ЕПГУ   ?</a:t>
            </a:r>
            <a:endParaRPr lang="ru-RU" sz="3200" b="1" dirty="0">
              <a:solidFill>
                <a:srgbClr val="C00000"/>
              </a:solidFill>
            </a:endParaRPr>
          </a:p>
        </p:txBody>
      </p:sp>
      <p:cxnSp>
        <p:nvCxnSpPr>
          <p:cNvPr id="9" name="Прямая соединительная линия 8"/>
          <p:cNvCxnSpPr/>
          <p:nvPr/>
        </p:nvCxnSpPr>
        <p:spPr>
          <a:xfrm>
            <a:off x="5868144" y="1556792"/>
            <a:ext cx="2376264" cy="151216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5868144" y="1556792"/>
            <a:ext cx="2376264" cy="17281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553527"/>
            <a:ext cx="49530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27584" y="4959961"/>
            <a:ext cx="2537874"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ru-RU" sz="3200" b="1" dirty="0" smtClean="0">
                <a:solidFill>
                  <a:srgbClr val="C00000"/>
                </a:solidFill>
              </a:rPr>
              <a:t>?    РПГУ   ?</a:t>
            </a:r>
            <a:endParaRPr lang="ru-RU" sz="3200" b="1" dirty="0">
              <a:solidFill>
                <a:srgbClr val="C00000"/>
              </a:solidFill>
            </a:endParaRPr>
          </a:p>
        </p:txBody>
      </p:sp>
    </p:spTree>
    <p:extLst>
      <p:ext uri="{BB962C8B-B14F-4D97-AF65-F5344CB8AC3E}">
        <p14:creationId xmlns:p14="http://schemas.microsoft.com/office/powerpoint/2010/main" val="309035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0904622"/>
              </p:ext>
            </p:extLst>
          </p:nvPr>
        </p:nvGraphicFramePr>
        <p:xfrm>
          <a:off x="323528" y="1052736"/>
          <a:ext cx="8640960" cy="1731960"/>
        </p:xfrm>
        <a:graphic>
          <a:graphicData uri="http://schemas.openxmlformats.org/drawingml/2006/table">
            <a:tbl>
              <a:tblPr firstRow="1" firstCol="1" bandRow="1">
                <a:tableStyleId>{5C22544A-7EE6-4342-B048-85BDC9FD1C3A}</a:tableStyleId>
              </a:tblPr>
              <a:tblGrid>
                <a:gridCol w="8640960"/>
              </a:tblGrid>
              <a:tr h="555160">
                <a:tc>
                  <a:txBody>
                    <a:bodyPr/>
                    <a:lstStyle/>
                    <a:p>
                      <a:pPr algn="ctr">
                        <a:lnSpc>
                          <a:spcPct val="115000"/>
                        </a:lnSpc>
                        <a:spcAft>
                          <a:spcPts val="0"/>
                        </a:spcAft>
                      </a:pPr>
                      <a:r>
                        <a:rPr lang="ru-RU" sz="1800" dirty="0">
                          <a:effectLst/>
                        </a:rPr>
                        <a:t>Задача 1. </a:t>
                      </a:r>
                      <a:r>
                        <a:rPr lang="ru-RU" sz="1800" dirty="0" smtClean="0">
                          <a:effectLst/>
                        </a:rPr>
                        <a:t>Приоритезации </a:t>
                      </a:r>
                      <a:r>
                        <a:rPr lang="ru-RU" sz="1800" dirty="0">
                          <a:effectLst/>
                        </a:rPr>
                        <a:t>перевода государственных и муниципальных услуг в электронный вид</a:t>
                      </a:r>
                      <a:endParaRPr lang="ru-RU" sz="1400" dirty="0">
                        <a:effectLst/>
                        <a:latin typeface="Calibri"/>
                        <a:ea typeface="Calibri"/>
                        <a:cs typeface="Times New Roman"/>
                      </a:endParaRPr>
                    </a:p>
                  </a:txBody>
                  <a:tcPr marL="61466" marR="61466" marT="0" marB="0">
                    <a:solidFill>
                      <a:schemeClr val="accent1">
                        <a:lumMod val="50000"/>
                      </a:schemeClr>
                    </a:solidFill>
                  </a:tcPr>
                </a:tc>
              </a:tr>
              <a:tr h="1101024">
                <a:tc>
                  <a:txBody>
                    <a:bodyPr/>
                    <a:lstStyle/>
                    <a:p>
                      <a:pPr algn="just">
                        <a:lnSpc>
                          <a:spcPct val="115000"/>
                        </a:lnSpc>
                        <a:spcAft>
                          <a:spcPts val="0"/>
                        </a:spcAft>
                      </a:pPr>
                      <a:r>
                        <a:rPr lang="ru-RU" sz="1400" dirty="0" smtClean="0">
                          <a:effectLst/>
                        </a:rPr>
                        <a:t>1</a:t>
                      </a:r>
                      <a:r>
                        <a:rPr lang="ru-RU" sz="1400" dirty="0">
                          <a:effectLst/>
                        </a:rPr>
                        <a:t>. Утвержденные методические рекомендации определения приоритетов перевода услуг в электронный вид </a:t>
                      </a:r>
                      <a:endParaRPr lang="ru-RU" sz="1100" dirty="0">
                        <a:effectLst/>
                      </a:endParaRPr>
                    </a:p>
                    <a:p>
                      <a:pPr algn="just">
                        <a:lnSpc>
                          <a:spcPct val="115000"/>
                        </a:lnSpc>
                        <a:spcAft>
                          <a:spcPts val="0"/>
                        </a:spcAft>
                      </a:pPr>
                      <a:r>
                        <a:rPr lang="ru-RU" sz="1400" dirty="0">
                          <a:effectLst/>
                        </a:rPr>
                        <a:t>2. Предложения по внесению изменений в нормативные правовые акты в т. ч. в распоряжение Правительства РФ № 1993-р</a:t>
                      </a:r>
                      <a:endParaRPr lang="ru-RU" sz="1100" dirty="0">
                        <a:effectLst/>
                        <a:latin typeface="Calibri"/>
                        <a:ea typeface="Calibri"/>
                        <a:cs typeface="Times New Roman"/>
                      </a:endParaRPr>
                    </a:p>
                  </a:txBody>
                  <a:tcPr marL="61466" marR="61466" marT="0" marB="0">
                    <a:solidFill>
                      <a:schemeClr val="accent1">
                        <a:lumMod val="5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156597784"/>
              </p:ext>
            </p:extLst>
          </p:nvPr>
        </p:nvGraphicFramePr>
        <p:xfrm>
          <a:off x="323528" y="2996952"/>
          <a:ext cx="8640960" cy="1612392"/>
        </p:xfrm>
        <a:graphic>
          <a:graphicData uri="http://schemas.openxmlformats.org/drawingml/2006/table">
            <a:tbl>
              <a:tblPr firstRow="1" firstCol="1" bandRow="1">
                <a:tableStyleId>{5C22544A-7EE6-4342-B048-85BDC9FD1C3A}</a:tableStyleId>
              </a:tblPr>
              <a:tblGrid>
                <a:gridCol w="8640960"/>
              </a:tblGrid>
              <a:tr h="1512168">
                <a:tc>
                  <a:txBody>
                    <a:bodyPr/>
                    <a:lstStyle/>
                    <a:p>
                      <a:pPr algn="ctr">
                        <a:lnSpc>
                          <a:spcPct val="115000"/>
                        </a:lnSpc>
                        <a:spcAft>
                          <a:spcPts val="0"/>
                        </a:spcAft>
                      </a:pPr>
                      <a:r>
                        <a:rPr lang="ru-RU" sz="1800" b="1" dirty="0">
                          <a:effectLst/>
                        </a:rPr>
                        <a:t>Задача 2.  Стандартизация описания </a:t>
                      </a:r>
                      <a:r>
                        <a:rPr lang="ru-RU" sz="1800" b="1" dirty="0" smtClean="0">
                          <a:effectLst/>
                        </a:rPr>
                        <a:t>ГМ услуг</a:t>
                      </a:r>
                      <a:r>
                        <a:rPr lang="ru-RU" sz="1800" b="1" dirty="0">
                          <a:effectLst/>
                        </a:rPr>
                        <a:t>, описание требований к </a:t>
                      </a:r>
                      <a:r>
                        <a:rPr lang="ru-RU" sz="1800" b="1" dirty="0" smtClean="0">
                          <a:effectLst/>
                        </a:rPr>
                        <a:t> </a:t>
                      </a:r>
                    </a:p>
                    <a:p>
                      <a:pPr algn="ctr">
                        <a:lnSpc>
                          <a:spcPct val="115000"/>
                        </a:lnSpc>
                        <a:spcAft>
                          <a:spcPts val="0"/>
                        </a:spcAft>
                      </a:pPr>
                      <a:r>
                        <a:rPr lang="ru-RU" sz="1800" b="1" dirty="0" smtClean="0">
                          <a:effectLst/>
                        </a:rPr>
                        <a:t>       </a:t>
                      </a:r>
                      <a:r>
                        <a:rPr lang="ru-RU" sz="200" b="1" u="sng" dirty="0" smtClean="0">
                          <a:effectLst/>
                        </a:rPr>
                        <a:t>.</a:t>
                      </a:r>
                      <a:r>
                        <a:rPr lang="ru-RU" sz="1800" b="1" u="sng" dirty="0" smtClean="0">
                          <a:effectLst/>
                        </a:rPr>
                        <a:t>      представлению </a:t>
                      </a:r>
                      <a:r>
                        <a:rPr lang="ru-RU" sz="1800" b="1" u="sng" dirty="0">
                          <a:effectLst/>
                        </a:rPr>
                        <a:t>информации о </a:t>
                      </a:r>
                      <a:r>
                        <a:rPr lang="ru-RU" sz="1800" b="1" u="sng" dirty="0" smtClean="0">
                          <a:effectLst/>
                        </a:rPr>
                        <a:t>ГМ услугах </a:t>
                      </a:r>
                      <a:r>
                        <a:rPr lang="ru-RU" sz="1800" b="1" u="sng" dirty="0">
                          <a:effectLst/>
                        </a:rPr>
                        <a:t>на </a:t>
                      </a:r>
                      <a:r>
                        <a:rPr lang="ru-RU" sz="1800" b="1" u="sng" dirty="0" smtClean="0">
                          <a:effectLst/>
                        </a:rPr>
                        <a:t>ЕПГУ и РПГУ             </a:t>
                      </a:r>
                      <a:r>
                        <a:rPr lang="ru-RU" sz="700" b="1" u="sng" dirty="0" smtClean="0">
                          <a:effectLst/>
                        </a:rPr>
                        <a:t>.</a:t>
                      </a:r>
                      <a:r>
                        <a:rPr lang="ru-RU" sz="1800" b="1" u="sng" dirty="0" smtClean="0">
                          <a:effectLst/>
                        </a:rPr>
                        <a:t>      </a:t>
                      </a:r>
                      <a:endParaRPr lang="ru-RU" sz="1800" b="1" u="sng" dirty="0">
                        <a:effectLst/>
                      </a:endParaRPr>
                    </a:p>
                    <a:p>
                      <a:pPr algn="just">
                        <a:lnSpc>
                          <a:spcPct val="115000"/>
                        </a:lnSpc>
                        <a:spcAft>
                          <a:spcPts val="0"/>
                        </a:spcAft>
                      </a:pPr>
                      <a:r>
                        <a:rPr lang="ru-RU" sz="1400" dirty="0" smtClean="0">
                          <a:effectLst/>
                        </a:rPr>
                        <a:t>1. Утвержденные </a:t>
                      </a:r>
                      <a:r>
                        <a:rPr lang="ru-RU" sz="1400" dirty="0">
                          <a:effectLst/>
                        </a:rPr>
                        <a:t>методические рекомендации по представлению </a:t>
                      </a:r>
                      <a:r>
                        <a:rPr lang="ru-RU" sz="1400" dirty="0" smtClean="0">
                          <a:effectLst/>
                        </a:rPr>
                        <a:t>ГМ услуг </a:t>
                      </a:r>
                      <a:r>
                        <a:rPr lang="ru-RU" sz="1400" dirty="0">
                          <a:effectLst/>
                        </a:rPr>
                        <a:t>на ЕПГУ и </a:t>
                      </a:r>
                      <a:r>
                        <a:rPr lang="ru-RU" sz="1400" dirty="0" smtClean="0">
                          <a:effectLst/>
                        </a:rPr>
                        <a:t>РПГУ в </a:t>
                      </a:r>
                      <a:r>
                        <a:rPr lang="ru-RU" sz="1400" dirty="0">
                          <a:effectLst/>
                        </a:rPr>
                        <a:t>доступной для граждан форме </a:t>
                      </a:r>
                      <a:endParaRPr lang="ru-RU" sz="1100" dirty="0" smtClean="0">
                        <a:effectLst/>
                      </a:endParaRPr>
                    </a:p>
                    <a:p>
                      <a:pPr algn="just">
                        <a:lnSpc>
                          <a:spcPct val="115000"/>
                        </a:lnSpc>
                        <a:spcAft>
                          <a:spcPts val="0"/>
                        </a:spcAft>
                      </a:pPr>
                      <a:r>
                        <a:rPr lang="ru-RU" sz="1400" dirty="0" smtClean="0">
                          <a:effectLst/>
                        </a:rPr>
                        <a:t>2. Стандартизованное описание в доступной для граждан форме государственной услуги «Субсидия на оплату жилья и коммунальных услуг»</a:t>
                      </a:r>
                      <a:endParaRPr lang="ru-RU" sz="1100" dirty="0">
                        <a:effectLst/>
                        <a:latin typeface="Calibri"/>
                        <a:ea typeface="Calibri"/>
                        <a:cs typeface="Times New Roman"/>
                      </a:endParaRPr>
                    </a:p>
                  </a:txBody>
                  <a:tcPr marL="61466" marR="614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907429693"/>
              </p:ext>
            </p:extLst>
          </p:nvPr>
        </p:nvGraphicFramePr>
        <p:xfrm>
          <a:off x="323528" y="4797152"/>
          <a:ext cx="8640960" cy="2002903"/>
        </p:xfrm>
        <a:graphic>
          <a:graphicData uri="http://schemas.openxmlformats.org/drawingml/2006/table">
            <a:tbl>
              <a:tblPr firstRow="1" firstCol="1" bandRow="1">
                <a:tableStyleId>{5C22544A-7EE6-4342-B048-85BDC9FD1C3A}</a:tableStyleId>
              </a:tblPr>
              <a:tblGrid>
                <a:gridCol w="8640960"/>
              </a:tblGrid>
              <a:tr h="864096">
                <a:tc>
                  <a:txBody>
                    <a:bodyPr/>
                    <a:lstStyle/>
                    <a:p>
                      <a:pPr algn="ctr">
                        <a:lnSpc>
                          <a:spcPct val="100000"/>
                        </a:lnSpc>
                        <a:spcAft>
                          <a:spcPts val="0"/>
                        </a:spcAft>
                      </a:pPr>
                      <a:r>
                        <a:rPr lang="ru-RU" sz="1800" dirty="0">
                          <a:effectLst/>
                        </a:rPr>
                        <a:t>Задача 3. Повышение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ЕПГУ</a:t>
                      </a:r>
                      <a:endParaRPr lang="ru-RU" sz="1200" dirty="0">
                        <a:effectLst/>
                        <a:latin typeface="Calibri"/>
                        <a:ea typeface="Calibri"/>
                        <a:cs typeface="Times New Roman"/>
                      </a:endParaRPr>
                    </a:p>
                  </a:txBody>
                  <a:tcPr marL="61466" marR="61466" marT="0" marB="0">
                    <a:solidFill>
                      <a:schemeClr val="accent6">
                        <a:lumMod val="60000"/>
                        <a:lumOff val="40000"/>
                      </a:schemeClr>
                    </a:solidFill>
                  </a:tcPr>
                </a:tc>
              </a:tr>
              <a:tr h="1138807">
                <a:tc>
                  <a:txBody>
                    <a:bodyPr/>
                    <a:lstStyle/>
                    <a:p>
                      <a:pPr algn="just">
                        <a:lnSpc>
                          <a:spcPct val="130000"/>
                        </a:lnSpc>
                        <a:spcAft>
                          <a:spcPts val="0"/>
                        </a:spcAft>
                      </a:pPr>
                      <a:r>
                        <a:rPr lang="ru-RU" sz="1400" dirty="0" smtClean="0">
                          <a:effectLst/>
                        </a:rPr>
                        <a:t>1</a:t>
                      </a:r>
                      <a:r>
                        <a:rPr lang="ru-RU" sz="1400" dirty="0">
                          <a:effectLst/>
                        </a:rPr>
                        <a:t>. Кликабельный </a:t>
                      </a:r>
                      <a:r>
                        <a:rPr lang="en-US" sz="1400" dirty="0">
                          <a:effectLst/>
                        </a:rPr>
                        <a:t>Web</a:t>
                      </a:r>
                      <a:r>
                        <a:rPr lang="ru-RU" sz="1400" dirty="0">
                          <a:effectLst/>
                        </a:rPr>
                        <a:t>-макет представления государственной </a:t>
                      </a:r>
                      <a:r>
                        <a:rPr lang="ru-RU" sz="1400" dirty="0" smtClean="0">
                          <a:effectLst/>
                        </a:rPr>
                        <a:t>услуги </a:t>
                      </a:r>
                      <a:r>
                        <a:rPr lang="ru-RU" sz="1400" dirty="0">
                          <a:effectLst/>
                        </a:rPr>
                        <a:t>«Субсидия на оплату жилья и коммунальных услуг» </a:t>
                      </a:r>
                      <a:r>
                        <a:rPr lang="ru-RU" sz="1400" dirty="0" smtClean="0">
                          <a:effectLst/>
                        </a:rPr>
                        <a:t>(</a:t>
                      </a:r>
                      <a:r>
                        <a:rPr lang="ru-RU" sz="1400" dirty="0">
                          <a:effectLst/>
                        </a:rPr>
                        <a:t>без привязки к ЕПГУ)</a:t>
                      </a:r>
                      <a:endParaRPr lang="ru-RU" sz="1100" dirty="0">
                        <a:effectLst/>
                      </a:endParaRPr>
                    </a:p>
                    <a:p>
                      <a:pPr algn="just">
                        <a:lnSpc>
                          <a:spcPct val="130000"/>
                        </a:lnSpc>
                        <a:spcAft>
                          <a:spcPts val="0"/>
                        </a:spcAft>
                      </a:pPr>
                      <a:r>
                        <a:rPr lang="ru-RU" sz="1400" dirty="0">
                          <a:effectLst/>
                        </a:rPr>
                        <a:t>2. Предложения по внесению изменений в </a:t>
                      </a:r>
                      <a:r>
                        <a:rPr lang="ru-RU" sz="1400" dirty="0" smtClean="0">
                          <a:effectLst/>
                        </a:rPr>
                        <a:t>ФГИС, </a:t>
                      </a:r>
                      <a:r>
                        <a:rPr lang="ru-RU" sz="1400" dirty="0">
                          <a:effectLst/>
                        </a:rPr>
                        <a:t>обеспечивающие </a:t>
                      </a:r>
                      <a:r>
                        <a:rPr lang="ru-RU" sz="1400" dirty="0" smtClean="0">
                          <a:effectLst/>
                        </a:rPr>
                        <a:t>предоставление </a:t>
                      </a:r>
                      <a:r>
                        <a:rPr lang="ru-RU" sz="1400" dirty="0">
                          <a:effectLst/>
                        </a:rPr>
                        <a:t>в электронной форме услуг (функций): ЕПГУ/федеральный </a:t>
                      </a:r>
                      <a:r>
                        <a:rPr lang="ru-RU" sz="1400" dirty="0" smtClean="0">
                          <a:effectLst/>
                        </a:rPr>
                        <a:t>реестр ГМ услуг </a:t>
                      </a:r>
                      <a:r>
                        <a:rPr lang="ru-RU" sz="1400" dirty="0">
                          <a:effectLst/>
                        </a:rPr>
                        <a:t>(функций)</a:t>
                      </a:r>
                      <a:endParaRPr lang="ru-RU" sz="1100" dirty="0">
                        <a:effectLst/>
                        <a:latin typeface="Calibri"/>
                        <a:ea typeface="Calibri"/>
                        <a:cs typeface="Times New Roman"/>
                      </a:endParaRPr>
                    </a:p>
                  </a:txBody>
                  <a:tcPr marL="61466" marR="61466" marT="0" marB="0">
                    <a:solidFill>
                      <a:schemeClr val="accent6">
                        <a:lumMod val="60000"/>
                        <a:lumOff val="40000"/>
                      </a:schemeClr>
                    </a:solidFill>
                  </a:tcPr>
                </a:tc>
              </a:tr>
            </a:tbl>
          </a:graphicData>
        </a:graphic>
      </p:graphicFrame>
      <p:sp>
        <p:nvSpPr>
          <p:cNvPr id="7" name="Заголовок 1"/>
          <p:cNvSpPr txBox="1">
            <a:spLocks/>
          </p:cNvSpPr>
          <p:nvPr/>
        </p:nvSpPr>
        <p:spPr bwMode="auto">
          <a:xfrm>
            <a:off x="1907704" y="239096"/>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план проекта</a:t>
            </a:r>
            <a:r>
              <a:rPr lang="ru-RU" sz="2400" dirty="0" smtClean="0"/>
              <a:t/>
            </a:r>
            <a:br>
              <a:rPr lang="ru-RU" sz="2400" dirty="0" smtClean="0"/>
            </a:br>
            <a:endParaRPr lang="ru-RU" sz="2400" dirty="0">
              <a:solidFill>
                <a:schemeClr val="bg1"/>
              </a:solidFill>
            </a:endParaRPr>
          </a:p>
        </p:txBody>
      </p:sp>
    </p:spTree>
    <p:extLst>
      <p:ext uri="{BB962C8B-B14F-4D97-AF65-F5344CB8AC3E}">
        <p14:creationId xmlns:p14="http://schemas.microsoft.com/office/powerpoint/2010/main" val="26365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3833777085"/>
              </p:ext>
            </p:extLst>
          </p:nvPr>
        </p:nvGraphicFramePr>
        <p:xfrm>
          <a:off x="179512" y="1349120"/>
          <a:ext cx="8784976" cy="5102682"/>
        </p:xfrm>
        <a:graphic>
          <a:graphicData uri="http://schemas.openxmlformats.org/drawingml/2006/table">
            <a:tbl>
              <a:tblPr>
                <a:tableStyleId>{5C22544A-7EE6-4342-B048-85BDC9FD1C3A}</a:tableStyleId>
              </a:tblPr>
              <a:tblGrid>
                <a:gridCol w="5544616"/>
                <a:gridCol w="3240360"/>
              </a:tblGrid>
              <a:tr h="452381">
                <a:tc>
                  <a:txBody>
                    <a:bodyPr/>
                    <a:lstStyle/>
                    <a:p>
                      <a:pPr marL="0" indent="0" algn="l" rtl="0" fontAlgn="ctr">
                        <a:buClr>
                          <a:srgbClr val="000000"/>
                        </a:buClr>
                        <a:buSzPts val="1400"/>
                        <a:buFont typeface="Arial" pitchFamily="34" charset="0"/>
                        <a:buNone/>
                      </a:pPr>
                      <a:r>
                        <a:rPr lang="ru-RU" sz="1600" u="none" strike="noStrike" dirty="0" smtClean="0">
                          <a:effectLst/>
                        </a:rPr>
                        <a:t>    - Выбор </a:t>
                      </a:r>
                      <a:r>
                        <a:rPr lang="ru-RU" sz="1600" u="none" strike="noStrike" dirty="0">
                          <a:effectLst/>
                        </a:rPr>
                        <a:t>пилотных услуг</a:t>
                      </a:r>
                      <a:endParaRPr lang="ru-RU" sz="1600" b="0" i="0" u="none" strike="noStrike" dirty="0">
                        <a:solidFill>
                          <a:srgbClr val="000000"/>
                        </a:solidFill>
                        <a:effectLst/>
                        <a:latin typeface="Wingdings"/>
                      </a:endParaRPr>
                    </a:p>
                  </a:txBody>
                  <a:tcPr marL="9525" marR="9525" marT="9525" marB="0" anchor="ctr">
                    <a:solidFill>
                      <a:srgbClr val="92D050"/>
                    </a:solidFill>
                  </a:tcPr>
                </a:tc>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Организация        </a:t>
                      </a:r>
                    </a:p>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предоставления субсидии на оплату жилого помещения и коммунальных услуг</a:t>
                      </a: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r>
              <a:tr h="638187">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Описание  пилотных услуг по новой структуре</a:t>
                      </a: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 Обсуждение, доработка, юридическая, правовая экспертиза описания пилотных услуг</a:t>
                      </a:r>
                    </a:p>
                    <a:p>
                      <a:pPr marL="0" indent="0" algn="l" rtl="0" fontAlgn="ctr">
                        <a:buClr>
                          <a:srgbClr val="000000"/>
                        </a:buClr>
                        <a:buSzPts val="1400"/>
                        <a:buFont typeface="Arial" pitchFamily="34" charset="0"/>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 Тестирование описания пилотных услуг на  фокус-группах</a:t>
                      </a:r>
                    </a:p>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c>
                  <a:txBody>
                    <a:bodyPr/>
                    <a:lstStyle/>
                    <a:p>
                      <a:pPr algn="l" rtl="0" fontAlgn="ctr">
                        <a:buClr>
                          <a:srgbClr val="000000"/>
                        </a:buClr>
                        <a:buSzPts val="1400"/>
                        <a:buFont typeface="Wingdings"/>
                        <a:buNone/>
                      </a:pPr>
                      <a:r>
                        <a:rPr lang="ru-RU" sz="1600" u="none" strike="noStrike" kern="1200" dirty="0" smtClean="0">
                          <a:solidFill>
                            <a:schemeClr val="dk1"/>
                          </a:solidFill>
                          <a:effectLst/>
                          <a:latin typeface="+mn-lt"/>
                          <a:ea typeface="+mn-ea"/>
                          <a:cs typeface="+mn-cs"/>
                        </a:rPr>
                        <a:t>            Проведен тренинг                   </a:t>
                      </a:r>
                    </a:p>
                    <a:p>
                      <a:pPr algn="l" rtl="0" fontAlgn="ctr">
                        <a:buClr>
                          <a:srgbClr val="000000"/>
                        </a:buClr>
                        <a:buSzPts val="1400"/>
                        <a:buFont typeface="Wingdings"/>
                        <a:buNone/>
                      </a:pPr>
                      <a:r>
                        <a:rPr lang="ru-RU" sz="1600" u="none" strike="noStrike" kern="1200" dirty="0" smtClean="0">
                          <a:solidFill>
                            <a:schemeClr val="dk1"/>
                          </a:solidFill>
                          <a:effectLst/>
                          <a:latin typeface="+mn-lt"/>
                          <a:ea typeface="+mn-ea"/>
                          <a:cs typeface="+mn-cs"/>
                        </a:rPr>
                        <a:t>            фасилитаторов, проведено тестирование описания</a:t>
                      </a: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Wingdings"/>
                        <a:buNone/>
                        <a:tabLst/>
                        <a:defRPr/>
                      </a:pPr>
                      <a:r>
                        <a:rPr lang="ru-RU" sz="1600" dirty="0" smtClean="0"/>
                        <a:t>   - Разработка Методических рекомендаций по представлению услуг в доступной для граждан форме</a:t>
                      </a:r>
                    </a:p>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r>
              <a:tr h="562572">
                <a:tc>
                  <a:txBody>
                    <a:bodyPr/>
                    <a:lstStyle/>
                    <a:p>
                      <a:pPr algn="l" rtl="0" fontAlgn="ctr">
                        <a:buClr>
                          <a:srgbClr val="000000"/>
                        </a:buClr>
                        <a:buSzPts val="1400"/>
                        <a:buFont typeface="Wingdings"/>
                        <a:buNone/>
                      </a:pPr>
                      <a:r>
                        <a:rPr lang="ru-RU" sz="1600" kern="1200" dirty="0" smtClean="0">
                          <a:solidFill>
                            <a:schemeClr val="dk1"/>
                          </a:solidFill>
                          <a:latin typeface="+mn-lt"/>
                          <a:ea typeface="+mn-ea"/>
                          <a:cs typeface="+mn-cs"/>
                        </a:rPr>
                        <a:t>    - Обсуждение и утверждение МР на рабочей группе Совета по региональной информатизации</a:t>
                      </a:r>
                      <a:endParaRPr lang="ru-RU" sz="1600" kern="1200" dirty="0">
                        <a:solidFill>
                          <a:schemeClr val="dk1"/>
                        </a:solidFill>
                        <a:latin typeface="+mn-lt"/>
                        <a:ea typeface="+mn-ea"/>
                        <a:cs typeface="+mn-cs"/>
                      </a:endParaRPr>
                    </a:p>
                  </a:txBody>
                  <a:tcPr marL="9525" marR="9525" marT="9525" marB="0" anchor="ctr">
                    <a:solidFill>
                      <a:schemeClr val="accent2">
                        <a:lumMod val="60000"/>
                        <a:lumOff val="40000"/>
                      </a:schemeClr>
                    </a:solidFill>
                  </a:tcPr>
                </a:tc>
                <a:tc>
                  <a:txBody>
                    <a:bodyPr/>
                    <a:lstStyle/>
                    <a:p>
                      <a:pPr algn="ctr" rtl="0" fontAlgn="ctr">
                        <a:buClr>
                          <a:srgbClr val="000000"/>
                        </a:buClr>
                        <a:buSzPts val="1400"/>
                        <a:buFont typeface="Wingdings"/>
                        <a:buNone/>
                      </a:pPr>
                      <a:r>
                        <a:rPr lang="ru-RU" sz="1600" u="none" strike="noStrike" kern="1200" dirty="0" smtClean="0">
                          <a:solidFill>
                            <a:schemeClr val="dk1"/>
                          </a:solidFill>
                          <a:effectLst/>
                          <a:latin typeface="+mn-lt"/>
                          <a:ea typeface="+mn-ea"/>
                          <a:cs typeface="+mn-cs"/>
                        </a:rPr>
                        <a:t>21 ноября 2013 года</a:t>
                      </a:r>
                      <a:endParaRPr lang="ru-RU" sz="16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r>
              <a:tr h="450063">
                <a:tc>
                  <a:txBody>
                    <a:bodyPr/>
                    <a:lstStyle/>
                    <a:p>
                      <a:pPr marL="0" indent="0" algn="l" rtl="0" fontAlgn="ctr">
                        <a:buClr>
                          <a:srgbClr val="000000"/>
                        </a:buClr>
                        <a:buSzPts val="1400"/>
                        <a:buFont typeface="Arial" pitchFamily="34" charset="0"/>
                        <a:buNone/>
                      </a:pPr>
                      <a:r>
                        <a:rPr lang="ru-RU" sz="1600" kern="1200" dirty="0" smtClean="0">
                          <a:solidFill>
                            <a:schemeClr val="dk1"/>
                          </a:solidFill>
                          <a:latin typeface="+mn-lt"/>
                          <a:ea typeface="+mn-ea"/>
                          <a:cs typeface="+mn-cs"/>
                        </a:rPr>
                        <a:t>    - Утверждение МР приказом Микомсвязи России</a:t>
                      </a:r>
                      <a:endParaRPr lang="ru-RU" sz="1600" kern="1200" dirty="0">
                        <a:solidFill>
                          <a:schemeClr val="dk1"/>
                        </a:solidFill>
                        <a:latin typeface="+mn-lt"/>
                        <a:ea typeface="+mn-ea"/>
                        <a:cs typeface="+mn-cs"/>
                      </a:endParaRPr>
                    </a:p>
                  </a:txBody>
                  <a:tcPr marL="9525" marR="9525" marT="9525" marB="0" anchor="ctr">
                    <a:solidFill>
                      <a:schemeClr val="accent2">
                        <a:lumMod val="60000"/>
                        <a:lumOff val="40000"/>
                      </a:schemeClr>
                    </a:solidFill>
                  </a:tcPr>
                </a:tc>
                <a:tc>
                  <a:txBody>
                    <a:bodyPr/>
                    <a:lstStyle/>
                    <a:p>
                      <a:pPr algn="l" rtl="0" fontAlgn="ctr">
                        <a:buClr>
                          <a:srgbClr val="000000"/>
                        </a:buClr>
                        <a:buSzPts val="1400"/>
                        <a:buFont typeface="Wingdings"/>
                        <a:buChar char="§"/>
                      </a:pPr>
                      <a:endParaRPr lang="ru-RU" sz="14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r>
            </a:tbl>
          </a:graphicData>
        </a:graphic>
      </p:graphicFrame>
      <p:sp>
        <p:nvSpPr>
          <p:cNvPr id="6" name="Заголовок 1"/>
          <p:cNvSpPr txBox="1">
            <a:spLocks/>
          </p:cNvSpPr>
          <p:nvPr/>
        </p:nvSpPr>
        <p:spPr bwMode="auto">
          <a:xfrm>
            <a:off x="1907704" y="239096"/>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Описание услуги.</a:t>
            </a:r>
            <a:r>
              <a:rPr lang="ru-RU" sz="2400" dirty="0" smtClean="0"/>
              <a:t/>
            </a:r>
            <a:br>
              <a:rPr lang="ru-RU" sz="2400" dirty="0" smtClean="0"/>
            </a:br>
            <a:endParaRPr lang="ru-RU" sz="2400" dirty="0">
              <a:solidFill>
                <a:schemeClr val="bg1"/>
              </a:solidFill>
            </a:endParaRPr>
          </a:p>
        </p:txBody>
      </p:sp>
      <p:sp>
        <p:nvSpPr>
          <p:cNvPr id="8" name="Половина рамки 7"/>
          <p:cNvSpPr/>
          <p:nvPr/>
        </p:nvSpPr>
        <p:spPr>
          <a:xfrm rot="13408271">
            <a:off x="7274219" y="2359913"/>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оловина рамки 8"/>
          <p:cNvSpPr/>
          <p:nvPr/>
        </p:nvSpPr>
        <p:spPr>
          <a:xfrm rot="13408271">
            <a:off x="7274222" y="3094390"/>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оловина рамки 9"/>
          <p:cNvSpPr/>
          <p:nvPr/>
        </p:nvSpPr>
        <p:spPr>
          <a:xfrm rot="13408271">
            <a:off x="7199750" y="4773485"/>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Половина рамки 10"/>
          <p:cNvSpPr/>
          <p:nvPr/>
        </p:nvSpPr>
        <p:spPr>
          <a:xfrm rot="13408271">
            <a:off x="5930982" y="3789923"/>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оловина рамки 11"/>
          <p:cNvSpPr/>
          <p:nvPr/>
        </p:nvSpPr>
        <p:spPr>
          <a:xfrm rot="13408271">
            <a:off x="5906069" y="1382979"/>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75275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8"/>
          <p:cNvSpPr txBox="1">
            <a:spLocks/>
          </p:cNvSpPr>
          <p:nvPr/>
        </p:nvSpPr>
        <p:spPr>
          <a:xfrm>
            <a:off x="2051720" y="374973"/>
            <a:ext cx="6984776" cy="605755"/>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dirty="0" smtClean="0">
                <a:solidFill>
                  <a:schemeClr val="bg1"/>
                </a:solidFill>
              </a:rPr>
              <a:t>USABILITY</a:t>
            </a:r>
            <a:r>
              <a:rPr lang="ru-RU" sz="2400" dirty="0" smtClean="0">
                <a:solidFill>
                  <a:schemeClr val="bg1"/>
                </a:solidFill>
              </a:rPr>
              <a:t>: промежуточные результаты проекта </a:t>
            </a:r>
            <a:endParaRPr lang="ru-RU" sz="2400" dirty="0">
              <a:solidFill>
                <a:schemeClr val="bg1"/>
              </a:solidFill>
            </a:endParaRPr>
          </a:p>
        </p:txBody>
      </p:sp>
      <p:sp>
        <p:nvSpPr>
          <p:cNvPr id="4" name="TextBox 3"/>
          <p:cNvSpPr txBox="1"/>
          <p:nvPr/>
        </p:nvSpPr>
        <p:spPr>
          <a:xfrm>
            <a:off x="251521" y="1153845"/>
            <a:ext cx="8784976" cy="338554"/>
          </a:xfrm>
          <a:prstGeom prst="rect">
            <a:avLst/>
          </a:prstGeom>
          <a:noFill/>
        </p:spPr>
        <p:txBody>
          <a:bodyPr wrap="square" rtlCol="0">
            <a:spAutoFit/>
          </a:bodyPr>
          <a:lstStyle/>
          <a:p>
            <a:r>
              <a:rPr lang="en-US" sz="1600" dirty="0">
                <a:solidFill>
                  <a:schemeClr val="accent6">
                    <a:lumMod val="75000"/>
                  </a:schemeClr>
                </a:solidFill>
                <a:hlinkClick r:id="rId3"/>
              </a:rPr>
              <a:t>https://</a:t>
            </a:r>
            <a:r>
              <a:rPr lang="en-US" sz="1600" dirty="0" smtClean="0">
                <a:solidFill>
                  <a:schemeClr val="accent6">
                    <a:lumMod val="75000"/>
                  </a:schemeClr>
                </a:solidFill>
                <a:hlinkClick r:id="rId3"/>
              </a:rPr>
              <a:t>drive.google.com/folderview?id=0B3nM-EcT7r9-empwcVg3cGlsRmc&amp;usp=sharing</a:t>
            </a:r>
            <a:r>
              <a:rPr lang="en-US" sz="1600" dirty="0" smtClean="0">
                <a:solidFill>
                  <a:schemeClr val="accent6">
                    <a:lumMod val="75000"/>
                  </a:schemeClr>
                </a:solidFill>
              </a:rPr>
              <a:t> </a:t>
            </a:r>
            <a:endParaRPr lang="ru-RU" sz="1600" dirty="0">
              <a:solidFill>
                <a:schemeClr val="accent6">
                  <a:lumMod val="75000"/>
                </a:schemeClr>
              </a:solidFill>
            </a:endParaRPr>
          </a:p>
        </p:txBody>
      </p:sp>
      <p:pic>
        <p:nvPicPr>
          <p:cNvPr id="6195"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556792"/>
            <a:ext cx="5256584" cy="512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2924944"/>
            <a:ext cx="3679372" cy="344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37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0825" y="1052513"/>
            <a:ext cx="871378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42950" lvl="1" indent="-285750">
              <a:buClr>
                <a:srgbClr val="A50021"/>
              </a:buClr>
              <a:buFont typeface="Wingdings" pitchFamily="2" charset="2"/>
              <a:buChar char="Ø"/>
            </a:pPr>
            <a:endParaRPr lang="ru-RU" sz="1700" dirty="0"/>
          </a:p>
          <a:p>
            <a:pPr marL="742950" lvl="1" indent="-285750">
              <a:buClr>
                <a:srgbClr val="A50021"/>
              </a:buClr>
              <a:buFont typeface="Wingdings" pitchFamily="2" charset="2"/>
              <a:buChar char="Ø"/>
            </a:pPr>
            <a:endParaRPr lang="ru-RU" sz="1700" dirty="0"/>
          </a:p>
          <a:p>
            <a:pPr marL="265113" indent="-265113">
              <a:buClr>
                <a:srgbClr val="A50021"/>
              </a:buClr>
              <a:buFont typeface="Arial" charset="0"/>
              <a:buChar char="►"/>
            </a:pPr>
            <a:endParaRPr lang="ru-RU" sz="1700" b="1" dirty="0">
              <a:solidFill>
                <a:srgbClr val="FF0000"/>
              </a:solidFill>
            </a:endParaRPr>
          </a:p>
          <a:p>
            <a:pPr marL="265113" indent="-265113">
              <a:buClr>
                <a:srgbClr val="A50021"/>
              </a:buClr>
              <a:buFont typeface="Arial" charset="0"/>
              <a:buChar char="►"/>
            </a:pPr>
            <a:endParaRPr lang="ru-RU" sz="1700" b="1" dirty="0">
              <a:solidFill>
                <a:srgbClr val="FF0000"/>
              </a:solidFill>
            </a:endParaRPr>
          </a:p>
          <a:p>
            <a:pPr marL="265113" indent="-265113">
              <a:buClr>
                <a:srgbClr val="A50021"/>
              </a:buClr>
              <a:buFont typeface="Arial" charset="0"/>
              <a:buChar char="►"/>
            </a:pPr>
            <a:endParaRPr lang="ru-RU" sz="1700" dirty="0"/>
          </a:p>
          <a:p>
            <a:pPr marL="265113" indent="-265113">
              <a:buClr>
                <a:srgbClr val="A50021"/>
              </a:buClr>
              <a:buFont typeface="Arial" charset="0"/>
              <a:buChar char="►"/>
            </a:pPr>
            <a:endParaRPr lang="ru-RU" sz="1700" dirty="0"/>
          </a:p>
          <a:p>
            <a:pPr marL="265113" indent="-265113">
              <a:buClr>
                <a:srgbClr val="A50021"/>
              </a:buClr>
              <a:buFont typeface="Arial" charset="0"/>
              <a:buChar char="►"/>
            </a:pPr>
            <a:endParaRPr lang="ru-RU" sz="1700" dirty="0">
              <a:solidFill>
                <a:srgbClr val="A50021"/>
              </a:solidFill>
            </a:endParaRPr>
          </a:p>
        </p:txBody>
      </p:sp>
      <p:sp>
        <p:nvSpPr>
          <p:cNvPr id="3" name="Прямоугольник 2"/>
          <p:cNvSpPr/>
          <p:nvPr/>
        </p:nvSpPr>
        <p:spPr>
          <a:xfrm>
            <a:off x="247165" y="1050029"/>
            <a:ext cx="8713789" cy="2585323"/>
          </a:xfrm>
          <a:prstGeom prst="rect">
            <a:avLst/>
          </a:prstGeom>
        </p:spPr>
        <p:txBody>
          <a:bodyPr wrap="square">
            <a:spAutoFit/>
          </a:bodyPr>
          <a:lstStyle/>
          <a:p>
            <a:r>
              <a:rPr lang="ru-RU" b="1" dirty="0" smtClean="0"/>
              <a:t>Межведомственное электронное взаимодействие</a:t>
            </a:r>
          </a:p>
          <a:p>
            <a:r>
              <a:rPr lang="ru-RU" dirty="0" smtClean="0"/>
              <a:t>	Участвуют</a:t>
            </a:r>
            <a:r>
              <a:rPr lang="ru-RU" dirty="0"/>
              <a:t>:</a:t>
            </a:r>
          </a:p>
          <a:p>
            <a:pPr lvl="4"/>
            <a:r>
              <a:rPr lang="ru-RU" b="1" dirty="0">
                <a:solidFill>
                  <a:srgbClr val="C00000"/>
                </a:solidFill>
              </a:rPr>
              <a:t>20</a:t>
            </a:r>
            <a:r>
              <a:rPr lang="ru-RU" dirty="0" smtClean="0"/>
              <a:t> </a:t>
            </a:r>
            <a:r>
              <a:rPr lang="ru-RU" dirty="0"/>
              <a:t>исполнительных органов государственной власти,</a:t>
            </a:r>
          </a:p>
          <a:p>
            <a:pPr lvl="4"/>
            <a:r>
              <a:rPr lang="ru-RU" b="1" dirty="0">
                <a:solidFill>
                  <a:srgbClr val="C00000"/>
                </a:solidFill>
              </a:rPr>
              <a:t>215</a:t>
            </a:r>
            <a:r>
              <a:rPr lang="ru-RU" dirty="0" smtClean="0"/>
              <a:t> </a:t>
            </a:r>
            <a:r>
              <a:rPr lang="ru-RU" dirty="0"/>
              <a:t>органов местного самоуправления и подведомственных </a:t>
            </a:r>
            <a:r>
              <a:rPr lang="ru-RU" dirty="0" smtClean="0"/>
              <a:t>учреждений,</a:t>
            </a:r>
            <a:endParaRPr lang="ru-RU" dirty="0"/>
          </a:p>
          <a:p>
            <a:pPr lvl="4"/>
            <a:r>
              <a:rPr lang="ru-RU" b="1" dirty="0">
                <a:solidFill>
                  <a:srgbClr val="C00000"/>
                </a:solidFill>
              </a:rPr>
              <a:t>904</a:t>
            </a:r>
            <a:r>
              <a:rPr lang="ru-RU" dirty="0" smtClean="0"/>
              <a:t> сотрудника, </a:t>
            </a:r>
            <a:r>
              <a:rPr lang="ru-RU" dirty="0"/>
              <a:t>чьи рабочие места подключены к </a:t>
            </a:r>
            <a:r>
              <a:rPr lang="ru-RU" dirty="0" smtClean="0"/>
              <a:t>СМЭВ </a:t>
            </a:r>
            <a:r>
              <a:rPr lang="ru-RU" dirty="0"/>
              <a:t>и оснащены средствами электронной подписи</a:t>
            </a:r>
            <a:r>
              <a:rPr lang="ru-RU" dirty="0" smtClean="0"/>
              <a:t>.</a:t>
            </a:r>
          </a:p>
          <a:p>
            <a:r>
              <a:rPr lang="ru-RU" dirty="0" smtClean="0"/>
              <a:t>	За 2013 </a:t>
            </a:r>
            <a:r>
              <a:rPr lang="ru-RU" dirty="0"/>
              <a:t>г. </a:t>
            </a:r>
            <a:r>
              <a:rPr lang="ru-RU" dirty="0" smtClean="0"/>
              <a:t>осуществлено свыше </a:t>
            </a:r>
            <a:r>
              <a:rPr lang="ru-RU" b="1" dirty="0">
                <a:solidFill>
                  <a:srgbClr val="C00000"/>
                </a:solidFill>
              </a:rPr>
              <a:t>14 тысяч </a:t>
            </a:r>
            <a:r>
              <a:rPr lang="ru-RU" dirty="0" smtClean="0"/>
              <a:t>электронных </a:t>
            </a:r>
            <a:r>
              <a:rPr lang="ru-RU" dirty="0"/>
              <a:t>запросов</a:t>
            </a:r>
            <a:r>
              <a:rPr lang="ru-RU" dirty="0" smtClean="0"/>
              <a:t>.</a:t>
            </a:r>
          </a:p>
          <a:p>
            <a:r>
              <a:rPr lang="ru-RU" dirty="0"/>
              <a:t>	</a:t>
            </a:r>
            <a:r>
              <a:rPr lang="ru-RU" dirty="0" smtClean="0"/>
              <a:t>Используется собственная информационная </a:t>
            </a:r>
            <a:r>
              <a:rPr lang="ru-RU" b="1" dirty="0">
                <a:solidFill>
                  <a:srgbClr val="C00000"/>
                </a:solidFill>
              </a:rPr>
              <a:t>система РКИС / </a:t>
            </a:r>
            <a:r>
              <a:rPr lang="ru-RU" b="1" dirty="0" smtClean="0">
                <a:solidFill>
                  <a:srgbClr val="C00000"/>
                </a:solidFill>
              </a:rPr>
              <a:t>СтЭП.</a:t>
            </a:r>
            <a:endParaRPr lang="ru-RU" dirty="0"/>
          </a:p>
        </p:txBody>
      </p:sp>
      <p:sp>
        <p:nvSpPr>
          <p:cNvPr id="5" name="Заголовок 1"/>
          <p:cNvSpPr>
            <a:spLocks noGrp="1"/>
          </p:cNvSpPr>
          <p:nvPr>
            <p:ph type="title"/>
          </p:nvPr>
        </p:nvSpPr>
        <p:spPr>
          <a:xfrm>
            <a:off x="1835696" y="0"/>
            <a:ext cx="6933456" cy="1143000"/>
          </a:xfrm>
        </p:spPr>
        <p:txBody>
          <a:bodyPr/>
          <a:lstStyle/>
          <a:p>
            <a:r>
              <a:rPr lang="ru-RU" sz="2400" dirty="0" smtClean="0">
                <a:solidFill>
                  <a:schemeClr val="bg1"/>
                </a:solidFill>
              </a:rPr>
              <a:t>Электронное правительство </a:t>
            </a:r>
            <a:br>
              <a:rPr lang="ru-RU" sz="2400" dirty="0" smtClean="0">
                <a:solidFill>
                  <a:schemeClr val="bg1"/>
                </a:solidFill>
              </a:rPr>
            </a:br>
            <a:r>
              <a:rPr lang="ru-RU" sz="2400" dirty="0" smtClean="0">
                <a:solidFill>
                  <a:schemeClr val="bg1"/>
                </a:solidFill>
              </a:rPr>
              <a:t>Ярославской области</a:t>
            </a:r>
            <a:endParaRPr lang="ru-RU" sz="2400" dirty="0">
              <a:solidFill>
                <a:schemeClr val="bg1"/>
              </a:solidFill>
            </a:endParaRPr>
          </a:p>
        </p:txBody>
      </p:sp>
      <p:sp>
        <p:nvSpPr>
          <p:cNvPr id="6" name="Прямоугольник 5"/>
          <p:cNvSpPr/>
          <p:nvPr/>
        </p:nvSpPr>
        <p:spPr>
          <a:xfrm>
            <a:off x="247164" y="3635352"/>
            <a:ext cx="8713789" cy="2862322"/>
          </a:xfrm>
          <a:prstGeom prst="rect">
            <a:avLst/>
          </a:prstGeom>
        </p:spPr>
        <p:txBody>
          <a:bodyPr wrap="square">
            <a:spAutoFit/>
          </a:bodyPr>
          <a:lstStyle/>
          <a:p>
            <a:r>
              <a:rPr lang="ru-RU" b="1" dirty="0" smtClean="0"/>
              <a:t>Электронные услуги</a:t>
            </a:r>
            <a:endParaRPr lang="ru-RU" b="1" dirty="0"/>
          </a:p>
          <a:p>
            <a:pPr lvl="2"/>
            <a:r>
              <a:rPr lang="ru-RU" dirty="0" smtClean="0"/>
              <a:t>На </a:t>
            </a:r>
            <a:r>
              <a:rPr lang="ru-RU" b="1" dirty="0">
                <a:solidFill>
                  <a:srgbClr val="C00000"/>
                </a:solidFill>
              </a:rPr>
              <a:t>ЕПГУ</a:t>
            </a:r>
            <a:r>
              <a:rPr lang="ru-RU" dirty="0" smtClean="0"/>
              <a:t> опубликованы </a:t>
            </a:r>
            <a:r>
              <a:rPr lang="ru-RU" dirty="0"/>
              <a:t>сведения о </a:t>
            </a:r>
            <a:r>
              <a:rPr lang="ru-RU" b="1" dirty="0" smtClean="0">
                <a:solidFill>
                  <a:srgbClr val="C00000"/>
                </a:solidFill>
              </a:rPr>
              <a:t>2060</a:t>
            </a:r>
            <a:r>
              <a:rPr lang="ru-RU" dirty="0" smtClean="0"/>
              <a:t> </a:t>
            </a:r>
            <a:r>
              <a:rPr lang="ru-RU" dirty="0"/>
              <a:t>услугах, в </a:t>
            </a:r>
            <a:r>
              <a:rPr lang="ru-RU" dirty="0" err="1"/>
              <a:t>т.ч</a:t>
            </a:r>
            <a:r>
              <a:rPr lang="ru-RU" dirty="0" smtClean="0"/>
              <a:t>.:</a:t>
            </a:r>
          </a:p>
          <a:p>
            <a:pPr lvl="4"/>
            <a:r>
              <a:rPr lang="ru-RU" b="1" dirty="0" smtClean="0">
                <a:solidFill>
                  <a:srgbClr val="C00000"/>
                </a:solidFill>
              </a:rPr>
              <a:t>192</a:t>
            </a:r>
            <a:r>
              <a:rPr lang="ru-RU" dirty="0" smtClean="0"/>
              <a:t> – государственных, </a:t>
            </a:r>
          </a:p>
          <a:p>
            <a:pPr lvl="4"/>
            <a:r>
              <a:rPr lang="ru-RU" b="1" dirty="0" smtClean="0">
                <a:solidFill>
                  <a:srgbClr val="C00000"/>
                </a:solidFill>
              </a:rPr>
              <a:t>1830</a:t>
            </a:r>
            <a:r>
              <a:rPr lang="ru-RU" dirty="0" smtClean="0"/>
              <a:t> – муниципальных,</a:t>
            </a:r>
          </a:p>
          <a:p>
            <a:pPr lvl="4"/>
            <a:r>
              <a:rPr lang="ru-RU" b="1" dirty="0" smtClean="0">
                <a:solidFill>
                  <a:srgbClr val="C00000"/>
                </a:solidFill>
              </a:rPr>
              <a:t>38</a:t>
            </a:r>
            <a:r>
              <a:rPr lang="ru-RU" dirty="0" smtClean="0"/>
              <a:t> – услуг учреждений.</a:t>
            </a:r>
          </a:p>
          <a:p>
            <a:pPr lvl="2"/>
            <a:r>
              <a:rPr lang="ru-RU" dirty="0" smtClean="0"/>
              <a:t>Подать </a:t>
            </a:r>
            <a:r>
              <a:rPr lang="ru-RU" dirty="0"/>
              <a:t>заявление и получить результат в электронном виде </a:t>
            </a:r>
            <a:r>
              <a:rPr lang="ru-RU" dirty="0" smtClean="0"/>
              <a:t>можно:</a:t>
            </a:r>
          </a:p>
          <a:p>
            <a:pPr lvl="2"/>
            <a:r>
              <a:rPr lang="ru-RU" dirty="0"/>
              <a:t>	</a:t>
            </a:r>
            <a:r>
              <a:rPr lang="ru-RU" dirty="0" smtClean="0"/>
              <a:t>по </a:t>
            </a:r>
            <a:r>
              <a:rPr lang="ru-RU" b="1" dirty="0" smtClean="0">
                <a:solidFill>
                  <a:srgbClr val="C00000"/>
                </a:solidFill>
              </a:rPr>
              <a:t>64</a:t>
            </a:r>
            <a:r>
              <a:rPr lang="ru-RU" dirty="0" smtClean="0"/>
              <a:t> </a:t>
            </a:r>
            <a:r>
              <a:rPr lang="ru-RU" dirty="0"/>
              <a:t>государственным </a:t>
            </a:r>
            <a:r>
              <a:rPr lang="ru-RU" dirty="0" smtClean="0"/>
              <a:t>и муниципальным услугам.</a:t>
            </a:r>
            <a:endParaRPr lang="ru-RU" dirty="0"/>
          </a:p>
          <a:p>
            <a:pPr lvl="2"/>
            <a:r>
              <a:rPr lang="ru-RU" dirty="0" smtClean="0"/>
              <a:t>На </a:t>
            </a:r>
            <a:r>
              <a:rPr lang="ru-RU" dirty="0"/>
              <a:t>портале зарегистрировано </a:t>
            </a:r>
            <a:r>
              <a:rPr lang="ru-RU" b="1" dirty="0" smtClean="0">
                <a:solidFill>
                  <a:srgbClr val="C00000"/>
                </a:solidFill>
              </a:rPr>
              <a:t>31 </a:t>
            </a:r>
            <a:r>
              <a:rPr lang="ru-RU" b="1" dirty="0">
                <a:solidFill>
                  <a:srgbClr val="C00000"/>
                </a:solidFill>
              </a:rPr>
              <a:t>тыс.</a:t>
            </a:r>
            <a:r>
              <a:rPr lang="ru-RU" dirty="0">
                <a:solidFill>
                  <a:srgbClr val="C00000"/>
                </a:solidFill>
              </a:rPr>
              <a:t> </a:t>
            </a:r>
            <a:r>
              <a:rPr lang="ru-RU" dirty="0"/>
              <a:t>пользователей </a:t>
            </a:r>
            <a:r>
              <a:rPr lang="ru-RU" dirty="0" smtClean="0"/>
              <a:t>области</a:t>
            </a:r>
            <a:r>
              <a:rPr lang="ru-RU" dirty="0"/>
              <a:t>.</a:t>
            </a:r>
          </a:p>
          <a:p>
            <a:pPr lvl="2"/>
            <a:r>
              <a:rPr lang="ru-RU" dirty="0" smtClean="0"/>
              <a:t>С </a:t>
            </a:r>
            <a:r>
              <a:rPr lang="ru-RU" dirty="0"/>
              <a:t>начала 2013 года ими было подано </a:t>
            </a:r>
            <a:r>
              <a:rPr lang="ru-RU" b="1" dirty="0" smtClean="0">
                <a:solidFill>
                  <a:srgbClr val="C00000"/>
                </a:solidFill>
              </a:rPr>
              <a:t>56 </a:t>
            </a:r>
            <a:r>
              <a:rPr lang="ru-RU" b="1" dirty="0">
                <a:solidFill>
                  <a:srgbClr val="C00000"/>
                </a:solidFill>
              </a:rPr>
              <a:t>тыс.</a:t>
            </a:r>
            <a:r>
              <a:rPr lang="ru-RU" dirty="0">
                <a:solidFill>
                  <a:srgbClr val="C00000"/>
                </a:solidFill>
              </a:rPr>
              <a:t> </a:t>
            </a:r>
            <a:r>
              <a:rPr lang="ru-RU" dirty="0"/>
              <a:t>заявок на получение электронных услуг</a:t>
            </a:r>
            <a:r>
              <a:rPr lang="ru-RU" dirty="0" smtClean="0"/>
              <a:t>.</a:t>
            </a:r>
          </a:p>
        </p:txBody>
      </p:sp>
    </p:spTree>
    <p:extLst>
      <p:ext uri="{BB962C8B-B14F-4D97-AF65-F5344CB8AC3E}">
        <p14:creationId xmlns:p14="http://schemas.microsoft.com/office/powerpoint/2010/main" val="3553656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44708"/>
            <a:ext cx="4305025" cy="369332"/>
          </a:xfrm>
          <a:prstGeom prst="rect">
            <a:avLst/>
          </a:prstGeom>
          <a:noFill/>
        </p:spPr>
        <p:txBody>
          <a:bodyPr wrap="none" rtlCol="0">
            <a:spAutoFit/>
          </a:bodyPr>
          <a:lstStyle/>
          <a:p>
            <a:r>
              <a:rPr lang="ru-RU" dirty="0" smtClean="0"/>
              <a:t>Новый подход к представлению услуг </a:t>
            </a:r>
            <a:endParaRPr lang="ru-RU" dirty="0"/>
          </a:p>
        </p:txBody>
      </p:sp>
      <p:sp>
        <p:nvSpPr>
          <p:cNvPr id="5" name="Прямоугольник 4"/>
          <p:cNvSpPr/>
          <p:nvPr/>
        </p:nvSpPr>
        <p:spPr>
          <a:xfrm>
            <a:off x="99776" y="1638350"/>
            <a:ext cx="4896544" cy="4339650"/>
          </a:xfrm>
          <a:prstGeom prst="rect">
            <a:avLst/>
          </a:prstGeom>
        </p:spPr>
        <p:txBody>
          <a:bodyPr wrap="square">
            <a:spAutoFit/>
          </a:bodyPr>
          <a:lstStyle/>
          <a:p>
            <a:pPr fontAlgn="base"/>
            <a:r>
              <a:rPr lang="ru-RU" sz="1200" dirty="0" smtClean="0">
                <a:solidFill>
                  <a:srgbClr val="000000"/>
                </a:solidFill>
                <a:latin typeface="Cambria"/>
              </a:rPr>
              <a:t>Принципы: 	Краткое </a:t>
            </a:r>
            <a:r>
              <a:rPr lang="ru-RU" sz="1200" dirty="0">
                <a:solidFill>
                  <a:srgbClr val="000000"/>
                </a:solidFill>
                <a:latin typeface="Cambria"/>
              </a:rPr>
              <a:t>описание, отвечающее на основные вопросы</a:t>
            </a:r>
          </a:p>
          <a:p>
            <a:pPr lvl="1" fontAlgn="base"/>
            <a:r>
              <a:rPr lang="ru-RU" sz="1200" dirty="0">
                <a:solidFill>
                  <a:srgbClr val="000000"/>
                </a:solidFill>
                <a:latin typeface="Cambria"/>
              </a:rPr>
              <a:t> </a:t>
            </a:r>
            <a:r>
              <a:rPr lang="ru-RU" sz="1200" dirty="0" smtClean="0">
                <a:solidFill>
                  <a:srgbClr val="000000"/>
                </a:solidFill>
                <a:latin typeface="Cambria"/>
              </a:rPr>
              <a:t>           	Листовка</a:t>
            </a:r>
            <a:r>
              <a:rPr lang="ru-RU" sz="1200" dirty="0">
                <a:solidFill>
                  <a:srgbClr val="000000"/>
                </a:solidFill>
                <a:latin typeface="Cambria"/>
              </a:rPr>
              <a:t>, которую можно распечатать</a:t>
            </a:r>
          </a:p>
          <a:p>
            <a:pPr fontAlgn="base"/>
            <a:r>
              <a:rPr lang="ru-RU" sz="1200" dirty="0" smtClean="0">
                <a:solidFill>
                  <a:srgbClr val="000000"/>
                </a:solidFill>
                <a:latin typeface="Cambria"/>
              </a:rPr>
              <a:t>Структура: 	Название</a:t>
            </a:r>
            <a:endParaRPr lang="ru-RU" sz="1200" dirty="0">
              <a:solidFill>
                <a:srgbClr val="000000"/>
              </a:solidFill>
              <a:latin typeface="Cambria"/>
            </a:endParaRPr>
          </a:p>
          <a:p>
            <a:pPr marL="628650" lvl="1" indent="-171450" fontAlgn="base">
              <a:buFont typeface="Arial" panose="020B0604020202020204" pitchFamily="34" charset="0"/>
              <a:buChar char="•"/>
            </a:pPr>
            <a:r>
              <a:rPr lang="ru-RU" sz="1200" dirty="0" smtClean="0">
                <a:solidFill>
                  <a:srgbClr val="000000"/>
                </a:solidFill>
                <a:latin typeface="Cambria"/>
              </a:rPr>
              <a:t>	Кому </a:t>
            </a:r>
            <a:r>
              <a:rPr lang="ru-RU" sz="1200" dirty="0">
                <a:solidFill>
                  <a:srgbClr val="000000"/>
                </a:solidFill>
                <a:latin typeface="Cambria"/>
              </a:rPr>
              <a:t>адресована услуга</a:t>
            </a:r>
          </a:p>
          <a:p>
            <a:pPr marL="628650" lvl="1" indent="-171450" fontAlgn="base">
              <a:buFont typeface="Arial" panose="020B0604020202020204" pitchFamily="34" charset="0"/>
              <a:buChar char="•"/>
            </a:pPr>
            <a:r>
              <a:rPr lang="ru-RU" sz="1200" dirty="0" smtClean="0">
                <a:solidFill>
                  <a:srgbClr val="000000"/>
                </a:solidFill>
                <a:latin typeface="Cambria"/>
              </a:rPr>
              <a:t>	Описание </a:t>
            </a:r>
            <a:r>
              <a:rPr lang="ru-RU" sz="1200" dirty="0">
                <a:solidFill>
                  <a:srgbClr val="000000"/>
                </a:solidFill>
                <a:latin typeface="Cambria"/>
              </a:rPr>
              <a:t>продукта (содержания услуги</a:t>
            </a:r>
            <a:r>
              <a:rPr lang="ru-RU" sz="1200" dirty="0" smtClean="0">
                <a:solidFill>
                  <a:srgbClr val="000000"/>
                </a:solidFill>
                <a:latin typeface="Cambria"/>
              </a:rPr>
              <a:t>)</a:t>
            </a:r>
            <a:r>
              <a:rPr lang="ru-RU" sz="1200" dirty="0">
                <a:solidFill>
                  <a:srgbClr val="000000"/>
                </a:solidFill>
                <a:latin typeface="Cambria"/>
              </a:rPr>
              <a:t> Что я </a:t>
            </a:r>
            <a:r>
              <a:rPr lang="ru-RU" sz="1200" dirty="0" smtClean="0">
                <a:solidFill>
                  <a:srgbClr val="000000"/>
                </a:solidFill>
                <a:latin typeface="Cambria"/>
              </a:rPr>
              <a:t>	получаю?</a:t>
            </a:r>
            <a:endParaRPr lang="ru-RU" sz="1200" dirty="0">
              <a:solidFill>
                <a:srgbClr val="000000"/>
              </a:solidFill>
              <a:latin typeface="Cambria"/>
            </a:endParaRPr>
          </a:p>
          <a:p>
            <a:pPr marL="628650" lvl="1" indent="-171450" fontAlgn="base">
              <a:buFont typeface="Arial" panose="020B0604020202020204" pitchFamily="34" charset="0"/>
              <a:buChar char="•"/>
            </a:pPr>
            <a:r>
              <a:rPr lang="ru-RU" sz="1200" dirty="0" smtClean="0">
                <a:solidFill>
                  <a:srgbClr val="000000"/>
                </a:solidFill>
                <a:latin typeface="Cambria"/>
              </a:rPr>
              <a:t>	Сроки </a:t>
            </a:r>
            <a:r>
              <a:rPr lang="ru-RU" sz="1200" dirty="0">
                <a:solidFill>
                  <a:srgbClr val="000000"/>
                </a:solidFill>
                <a:latin typeface="Cambria"/>
              </a:rPr>
              <a:t>оказания услуги</a:t>
            </a:r>
          </a:p>
          <a:p>
            <a:pPr marL="628650" lvl="1" indent="-171450" fontAlgn="base">
              <a:buFont typeface="Arial" panose="020B0604020202020204" pitchFamily="34" charset="0"/>
              <a:buChar char="•"/>
            </a:pPr>
            <a:r>
              <a:rPr lang="ru-RU" sz="1200" dirty="0" smtClean="0">
                <a:solidFill>
                  <a:srgbClr val="000000"/>
                </a:solidFill>
                <a:latin typeface="Cambria"/>
              </a:rPr>
              <a:t>	Варианты получения (онлайн, МФЦ, Ведомство)</a:t>
            </a:r>
            <a:endParaRPr lang="ru-RU" sz="1200" dirty="0">
              <a:solidFill>
                <a:srgbClr val="000000"/>
              </a:solidFill>
              <a:latin typeface="Cambria"/>
            </a:endParaRPr>
          </a:p>
          <a:p>
            <a:pPr marL="628650" lvl="1" indent="-171450" fontAlgn="base">
              <a:buFont typeface="Arial" panose="020B0604020202020204" pitchFamily="34" charset="0"/>
              <a:buChar char="•"/>
            </a:pPr>
            <a:r>
              <a:rPr lang="ru-RU" sz="1200" dirty="0" smtClean="0">
                <a:solidFill>
                  <a:srgbClr val="000000"/>
                </a:solidFill>
                <a:latin typeface="Cambria"/>
              </a:rPr>
              <a:t>	Документы</a:t>
            </a:r>
            <a:r>
              <a:rPr lang="ru-RU" sz="1200" dirty="0">
                <a:solidFill>
                  <a:srgbClr val="000000"/>
                </a:solidFill>
                <a:latin typeface="Cambria"/>
              </a:rPr>
              <a:t>, необходимые для получения </a:t>
            </a:r>
            <a:r>
              <a:rPr lang="ru-RU" sz="1200" dirty="0" smtClean="0">
                <a:solidFill>
                  <a:srgbClr val="000000"/>
                </a:solidFill>
                <a:latin typeface="Cambria"/>
              </a:rPr>
              <a:t>услуги 	(обязательные,  дополнительные,  описание 	документов)</a:t>
            </a:r>
            <a:endParaRPr lang="ru-RU" sz="1200" dirty="0">
              <a:solidFill>
                <a:srgbClr val="000000"/>
              </a:solidFill>
              <a:latin typeface="Cambria"/>
            </a:endParaRPr>
          </a:p>
          <a:p>
            <a:pPr marL="628650" lvl="1" indent="-171450" fontAlgn="base">
              <a:buFont typeface="Arial" panose="020B0604020202020204" pitchFamily="34" charset="0"/>
              <a:buChar char="•"/>
            </a:pPr>
            <a:r>
              <a:rPr lang="ru-RU" sz="1200" dirty="0" smtClean="0">
                <a:solidFill>
                  <a:srgbClr val="000000"/>
                </a:solidFill>
                <a:latin typeface="Cambria"/>
              </a:rPr>
              <a:t>	Задать вопрос ( видео-консультант, </a:t>
            </a:r>
            <a:r>
              <a:rPr lang="en-US" sz="1200" dirty="0" smtClean="0">
                <a:solidFill>
                  <a:srgbClr val="000000"/>
                </a:solidFill>
                <a:latin typeface="Cambria"/>
              </a:rPr>
              <a:t>call</a:t>
            </a:r>
            <a:r>
              <a:rPr lang="ru-RU" sz="1200" dirty="0" smtClean="0">
                <a:solidFill>
                  <a:srgbClr val="000000"/>
                </a:solidFill>
                <a:latin typeface="Cambria"/>
              </a:rPr>
              <a:t>-центр, чат </a:t>
            </a:r>
            <a:r>
              <a:rPr lang="ru-RU" sz="1200" dirty="0">
                <a:solidFill>
                  <a:srgbClr val="000000"/>
                </a:solidFill>
                <a:latin typeface="Cambria"/>
              </a:rPr>
              <a:t>со </a:t>
            </a:r>
            <a:r>
              <a:rPr lang="ru-RU" sz="1200" dirty="0" smtClean="0">
                <a:solidFill>
                  <a:srgbClr val="000000"/>
                </a:solidFill>
                <a:latin typeface="Cambria"/>
              </a:rPr>
              <a:t>	специалистом)</a:t>
            </a:r>
          </a:p>
          <a:p>
            <a:pPr lvl="2" fontAlgn="base"/>
            <a:r>
              <a:rPr lang="ru-RU" sz="1200" dirty="0" smtClean="0">
                <a:solidFill>
                  <a:srgbClr val="000000"/>
                </a:solidFill>
                <a:latin typeface="Cambria"/>
              </a:rPr>
              <a:t>Вопросы </a:t>
            </a:r>
            <a:r>
              <a:rPr lang="ru-RU" sz="1200" dirty="0">
                <a:solidFill>
                  <a:srgbClr val="000000"/>
                </a:solidFill>
                <a:latin typeface="Cambria"/>
              </a:rPr>
              <a:t>и ответы</a:t>
            </a:r>
          </a:p>
          <a:p>
            <a:pPr marL="628650" lvl="1" indent="-171450" fontAlgn="base">
              <a:buFont typeface="Arial" panose="020B0604020202020204" pitchFamily="34" charset="0"/>
              <a:buChar char="•"/>
            </a:pPr>
            <a:r>
              <a:rPr lang="ru-RU" sz="1200" dirty="0" smtClean="0">
                <a:solidFill>
                  <a:srgbClr val="000000"/>
                </a:solidFill>
                <a:latin typeface="Cambria"/>
              </a:rPr>
              <a:t>	Похожие </a:t>
            </a:r>
            <a:r>
              <a:rPr lang="ru-RU" sz="1200" dirty="0">
                <a:solidFill>
                  <a:srgbClr val="000000"/>
                </a:solidFill>
                <a:latin typeface="Cambria"/>
              </a:rPr>
              <a:t>услуги</a:t>
            </a:r>
          </a:p>
          <a:p>
            <a:pPr marL="628650" lvl="1" indent="-171450" fontAlgn="base">
              <a:buFont typeface="Arial" panose="020B0604020202020204" pitchFamily="34" charset="0"/>
              <a:buChar char="•"/>
            </a:pPr>
            <a:r>
              <a:rPr lang="ru-RU" sz="1200" dirty="0" smtClean="0">
                <a:solidFill>
                  <a:srgbClr val="000000"/>
                </a:solidFill>
                <a:latin typeface="Cambria"/>
              </a:rPr>
              <a:t>	Оценка качества (удовлетворенность, рекомендовать 	другу)</a:t>
            </a:r>
            <a:endParaRPr lang="ru-RU" sz="1200" dirty="0">
              <a:solidFill>
                <a:srgbClr val="000000"/>
              </a:solidFill>
              <a:latin typeface="Cambria"/>
            </a:endParaRPr>
          </a:p>
          <a:p>
            <a:pPr marL="628650" lvl="1" indent="-171450" fontAlgn="base">
              <a:buFont typeface="Arial" panose="020B0604020202020204" pitchFamily="34" charset="0"/>
              <a:buChar char="•"/>
            </a:pPr>
            <a:r>
              <a:rPr lang="ru-RU" sz="1200" dirty="0" smtClean="0">
                <a:solidFill>
                  <a:srgbClr val="000000"/>
                </a:solidFill>
                <a:latin typeface="Cambria"/>
              </a:rPr>
              <a:t> 	Обратная связь (нашел </a:t>
            </a:r>
            <a:r>
              <a:rPr lang="ru-RU" sz="1200" dirty="0">
                <a:solidFill>
                  <a:srgbClr val="000000"/>
                </a:solidFill>
                <a:latin typeface="Cambria"/>
              </a:rPr>
              <a:t>неверную </a:t>
            </a:r>
            <a:r>
              <a:rPr lang="ru-RU" sz="1200" dirty="0" smtClean="0">
                <a:solidFill>
                  <a:srgbClr val="000000"/>
                </a:solidFill>
                <a:latin typeface="Cambria"/>
              </a:rPr>
              <a:t>информацию, 	досудебное обжалование)</a:t>
            </a:r>
            <a:endParaRPr lang="ru-RU" sz="1200" dirty="0">
              <a:solidFill>
                <a:srgbClr val="000000"/>
              </a:solidFill>
              <a:latin typeface="Cambria"/>
            </a:endParaRPr>
          </a:p>
          <a:p>
            <a:pPr marL="628650" lvl="1" indent="-171450" fontAlgn="base">
              <a:buFont typeface="Arial" panose="020B0604020202020204" pitchFamily="34" charset="0"/>
              <a:buChar char="•"/>
            </a:pPr>
            <a:r>
              <a:rPr lang="ru-RU" sz="1200" dirty="0" smtClean="0">
                <a:solidFill>
                  <a:srgbClr val="000000"/>
                </a:solidFill>
                <a:latin typeface="Cambria"/>
              </a:rPr>
              <a:t>	</a:t>
            </a:r>
            <a:r>
              <a:rPr lang="ru-RU" sz="1200" dirty="0" err="1" smtClean="0">
                <a:solidFill>
                  <a:srgbClr val="000000"/>
                </a:solidFill>
                <a:latin typeface="Cambria"/>
              </a:rPr>
              <a:t>Инфографика</a:t>
            </a:r>
            <a:r>
              <a:rPr lang="ru-RU" sz="1200" dirty="0" smtClean="0">
                <a:solidFill>
                  <a:srgbClr val="000000"/>
                </a:solidFill>
                <a:latin typeface="Cambria"/>
              </a:rPr>
              <a:t> (этапы получения, затраты времени, 	количество шагов)</a:t>
            </a:r>
            <a:endParaRPr lang="ru-RU" sz="1200" dirty="0">
              <a:solidFill>
                <a:srgbClr val="000000"/>
              </a:solidFill>
              <a:latin typeface="Cambria"/>
            </a:endParaRPr>
          </a:p>
          <a:p>
            <a:pPr marL="628650" lvl="1" indent="-171450" fontAlgn="base">
              <a:buFont typeface="Arial" panose="020B0604020202020204" pitchFamily="34" charset="0"/>
              <a:buChar char="•"/>
            </a:pPr>
            <a:r>
              <a:rPr lang="ru-RU" sz="1200" dirty="0" smtClean="0">
                <a:solidFill>
                  <a:srgbClr val="000000"/>
                </a:solidFill>
                <a:latin typeface="Cambria"/>
              </a:rPr>
              <a:t>	Подтверждение</a:t>
            </a:r>
            <a:r>
              <a:rPr lang="ru-RU" sz="1200" dirty="0">
                <a:solidFill>
                  <a:srgbClr val="000000"/>
                </a:solidFill>
                <a:latin typeface="Cambria"/>
              </a:rPr>
              <a:t>, что пользователь ознакомился с </a:t>
            </a:r>
            <a:r>
              <a:rPr lang="ru-RU" sz="1200" dirty="0" smtClean="0">
                <a:solidFill>
                  <a:srgbClr val="000000"/>
                </a:solidFill>
                <a:latin typeface="Cambria"/>
              </a:rPr>
              <a:t>	административным </a:t>
            </a:r>
            <a:r>
              <a:rPr lang="ru-RU" sz="1200" dirty="0">
                <a:solidFill>
                  <a:srgbClr val="000000"/>
                </a:solidFill>
                <a:latin typeface="Cambria"/>
              </a:rPr>
              <a:t>регламентом</a:t>
            </a:r>
            <a:endParaRPr lang="ru-RU" sz="1200" b="0" i="0" u="none" strike="noStrike" dirty="0">
              <a:solidFill>
                <a:srgbClr val="000000"/>
              </a:solidFill>
              <a:effectLst/>
              <a:latin typeface="Cambria"/>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916832"/>
            <a:ext cx="2232248" cy="2288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99584" y="1196752"/>
            <a:ext cx="3744416" cy="523220"/>
          </a:xfrm>
          <a:prstGeom prst="rect">
            <a:avLst/>
          </a:prstGeom>
          <a:noFill/>
        </p:spPr>
        <p:txBody>
          <a:bodyPr wrap="square" rtlCol="0">
            <a:spAutoFit/>
          </a:bodyPr>
          <a:lstStyle/>
          <a:p>
            <a:pPr algn="ctr"/>
            <a:r>
              <a:rPr lang="ru-RU" sz="1400" b="1" dirty="0" smtClean="0"/>
              <a:t>Административный регламент (53 страницы) и НПА по услуге</a:t>
            </a:r>
            <a:endParaRPr lang="ru-RU" sz="1400" b="1" dirty="0"/>
          </a:p>
        </p:txBody>
      </p:sp>
      <p:cxnSp>
        <p:nvCxnSpPr>
          <p:cNvPr id="10" name="Прямая со стрелкой 9"/>
          <p:cNvCxnSpPr/>
          <p:nvPr/>
        </p:nvCxnSpPr>
        <p:spPr>
          <a:xfrm>
            <a:off x="4382641" y="6165304"/>
            <a:ext cx="87955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4553566" y="1342481"/>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23321" y="6020623"/>
            <a:ext cx="1454244" cy="430887"/>
          </a:xfrm>
          <a:prstGeom prst="rect">
            <a:avLst/>
          </a:prstGeom>
          <a:noFill/>
        </p:spPr>
        <p:txBody>
          <a:bodyPr wrap="none" rtlCol="0">
            <a:spAutoFit/>
          </a:bodyPr>
          <a:lstStyle/>
          <a:p>
            <a:r>
              <a:rPr lang="ru-RU" sz="1100" b="1" dirty="0" smtClean="0"/>
              <a:t>Полное описание </a:t>
            </a:r>
          </a:p>
          <a:p>
            <a:r>
              <a:rPr lang="ru-RU" sz="1100" b="1" dirty="0" smtClean="0"/>
              <a:t>услуги</a:t>
            </a:r>
            <a:endParaRPr lang="ru-RU" sz="1100" b="1" dirty="0"/>
          </a:p>
        </p:txBody>
      </p:sp>
      <p:pic>
        <p:nvPicPr>
          <p:cNvPr id="10247" name="Picture 7" descr="http://www.yezhe.ru/images/goods/big/20080914041650_28_405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815" y="4688160"/>
            <a:ext cx="1425445" cy="10690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http://www.yezhe.ru/images/goods/big/20080914041650_28_4051.jpg">
            <a:hlinkClick r:id="rId4"/>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8232" y="4592539"/>
            <a:ext cx="1460304" cy="109522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29966" y="6033008"/>
            <a:ext cx="1606530" cy="430887"/>
          </a:xfrm>
          <a:prstGeom prst="rect">
            <a:avLst/>
          </a:prstGeom>
          <a:noFill/>
        </p:spPr>
        <p:txBody>
          <a:bodyPr wrap="none" rtlCol="0">
            <a:spAutoFit/>
          </a:bodyPr>
          <a:lstStyle/>
          <a:p>
            <a:r>
              <a:rPr lang="ru-RU" sz="1100" b="1" dirty="0" smtClean="0"/>
              <a:t>Методика описания </a:t>
            </a:r>
          </a:p>
          <a:p>
            <a:r>
              <a:rPr lang="ru-RU" sz="1100" b="1" dirty="0" smtClean="0"/>
              <a:t>услуги</a:t>
            </a:r>
            <a:endParaRPr lang="ru-RU" sz="1100" b="1" dirty="0"/>
          </a:p>
        </p:txBody>
      </p:sp>
      <p:sp>
        <p:nvSpPr>
          <p:cNvPr id="3" name="TextBox 2"/>
          <p:cNvSpPr txBox="1"/>
          <p:nvPr/>
        </p:nvSpPr>
        <p:spPr>
          <a:xfrm>
            <a:off x="5015918" y="4020220"/>
            <a:ext cx="2255874" cy="369332"/>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dirty="0" smtClean="0"/>
              <a:t>861 постановление</a:t>
            </a:r>
            <a:endParaRPr lang="ru-RU" dirty="0"/>
          </a:p>
        </p:txBody>
      </p:sp>
      <p:sp>
        <p:nvSpPr>
          <p:cNvPr id="14" name="Заголовок 1"/>
          <p:cNvSpPr txBox="1">
            <a:spLocks/>
          </p:cNvSpPr>
          <p:nvPr/>
        </p:nvSpPr>
        <p:spPr bwMode="auto">
          <a:xfrm>
            <a:off x="1907704" y="293687"/>
            <a:ext cx="6933456" cy="81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a:t>
            </a:r>
            <a:r>
              <a:rPr lang="ru-RU" sz="2400" dirty="0" err="1" smtClean="0">
                <a:solidFill>
                  <a:schemeClr val="bg1"/>
                </a:solidFill>
              </a:rPr>
              <a:t>Методрекомендации</a:t>
            </a:r>
            <a:r>
              <a:rPr lang="ru-RU" sz="2400" dirty="0" smtClean="0">
                <a:solidFill>
                  <a:schemeClr val="bg1"/>
                </a:solidFill>
              </a:rPr>
              <a:t>. Описание услуги.</a:t>
            </a:r>
            <a:r>
              <a:rPr lang="ru-RU" sz="2400" dirty="0" smtClean="0"/>
              <a:t/>
            </a:r>
            <a:br>
              <a:rPr lang="ru-RU" sz="2400" dirty="0" smtClean="0"/>
            </a:br>
            <a:endParaRPr lang="ru-RU" sz="2400" dirty="0">
              <a:solidFill>
                <a:schemeClr val="bg1"/>
              </a:solidFill>
            </a:endParaRPr>
          </a:p>
        </p:txBody>
      </p:sp>
    </p:spTree>
    <p:extLst>
      <p:ext uri="{BB962C8B-B14F-4D97-AF65-F5344CB8AC3E}">
        <p14:creationId xmlns:p14="http://schemas.microsoft.com/office/powerpoint/2010/main" val="1242536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3947530" y="1052736"/>
            <a:ext cx="4728926" cy="5493812"/>
          </a:xfrm>
          <a:prstGeom prst="rect">
            <a:avLst/>
          </a:prstGeom>
          <a:noFill/>
          <a:ln w="9525">
            <a:noFill/>
            <a:miter lim="800000"/>
            <a:headEnd/>
            <a:tailEnd/>
          </a:ln>
          <a:effectLst/>
        </p:spPr>
        <p:txBody>
          <a:bodyPr wrap="square" anchor="ctr">
            <a:spAutoFit/>
          </a:bodyPr>
          <a:lstStyle/>
          <a:p>
            <a:pPr algn="r" eaLnBrk="1" hangingPunct="1">
              <a:tabLst>
                <a:tab pos="90488" algn="l"/>
              </a:tabLst>
              <a:defRPr/>
            </a:pPr>
            <a:r>
              <a:rPr lang="ru-RU" sz="1100" b="1" dirty="0">
                <a:ea typeface="Times New Roman" pitchFamily="18" charset="0"/>
              </a:rPr>
              <a:t>Проект</a:t>
            </a:r>
            <a:endParaRPr lang="ru-RU" sz="1100" dirty="0"/>
          </a:p>
          <a:p>
            <a:pPr algn="r">
              <a:tabLst>
                <a:tab pos="90488" algn="l"/>
              </a:tabLst>
              <a:defRPr/>
            </a:pPr>
            <a:r>
              <a:rPr lang="ru-RU" sz="1100" dirty="0" smtClean="0">
                <a:ea typeface="Times New Roman" pitchFamily="18" charset="0"/>
              </a:rPr>
              <a:t>Утверждены приказом </a:t>
            </a:r>
            <a:r>
              <a:rPr lang="ru-RU" sz="1100" dirty="0">
                <a:ea typeface="Times New Roman" pitchFamily="18" charset="0"/>
              </a:rPr>
              <a:t>Министерства связи и массовых коммуникаций</a:t>
            </a:r>
            <a:endParaRPr lang="ru-RU" sz="1100" dirty="0"/>
          </a:p>
          <a:p>
            <a:pPr algn="r">
              <a:tabLst>
                <a:tab pos="90488" algn="l"/>
              </a:tabLst>
              <a:defRPr/>
            </a:pPr>
            <a:r>
              <a:rPr lang="ru-RU" sz="1100" dirty="0">
                <a:ea typeface="Times New Roman" pitchFamily="18" charset="0"/>
              </a:rPr>
              <a:t>Российской </a:t>
            </a:r>
            <a:r>
              <a:rPr lang="ru-RU" sz="1100" dirty="0" smtClean="0">
                <a:ea typeface="Times New Roman" pitchFamily="18" charset="0"/>
              </a:rPr>
              <a:t>Федерации от </a:t>
            </a:r>
            <a:r>
              <a:rPr lang="ru-RU" sz="1100" dirty="0">
                <a:ea typeface="Times New Roman" pitchFamily="18" charset="0"/>
              </a:rPr>
              <a:t>«    »                     2013 г. № </a:t>
            </a:r>
            <a:endParaRPr lang="ru-RU" sz="1100" dirty="0" smtClean="0">
              <a:ea typeface="Times New Roman" pitchFamily="18" charset="0"/>
            </a:endParaRPr>
          </a:p>
          <a:p>
            <a:pPr algn="r">
              <a:tabLst>
                <a:tab pos="90488" algn="l"/>
              </a:tabLst>
              <a:defRPr/>
            </a:pPr>
            <a:r>
              <a:rPr lang="ru-RU" sz="1100" dirty="0" smtClean="0">
                <a:ea typeface="Times New Roman" pitchFamily="18" charset="0"/>
              </a:rPr>
              <a:t>            </a:t>
            </a:r>
            <a:endParaRPr lang="ru-RU" sz="1100" dirty="0"/>
          </a:p>
          <a:p>
            <a:pPr algn="ctr">
              <a:tabLst>
                <a:tab pos="90488" algn="l"/>
              </a:tabLst>
              <a:defRPr/>
            </a:pPr>
            <a:r>
              <a:rPr lang="ru-RU" sz="1600" dirty="0"/>
              <a:t>МЕТОДИЧЕСКИЕ РЕКОМЕНДАЦИИ ПО ПРЕДСТАВЛЕНИЮ ГОСУДАРСТВЕННЫХ И МУНИЦИПАЛЬНЫХ УСЛУГ НА ЕПГУ И РПГУ В ДОСТУПНОЙ ДЛЯ ГРАЖДАН </a:t>
            </a:r>
            <a:r>
              <a:rPr lang="ru-RU" sz="1600" dirty="0" smtClean="0"/>
              <a:t>ФОРМЕ</a:t>
            </a:r>
          </a:p>
          <a:p>
            <a:pPr algn="ctr">
              <a:tabLst>
                <a:tab pos="90488" algn="l"/>
              </a:tabLst>
              <a:defRPr/>
            </a:pPr>
            <a:endParaRPr lang="ru-RU" sz="1600" dirty="0"/>
          </a:p>
          <a:p>
            <a:pPr marL="800100" lvl="1" indent="-342900" algn="just">
              <a:buFont typeface="+mj-lt"/>
              <a:buAutoNum type="arabicPeriod"/>
              <a:tabLst>
                <a:tab pos="90488" algn="l"/>
              </a:tabLst>
              <a:defRPr/>
            </a:pPr>
            <a:r>
              <a:rPr lang="ru-RU" sz="1600" dirty="0">
                <a:ea typeface="Times New Roman" pitchFamily="18" charset="0"/>
                <a:cs typeface="Aharoni" pitchFamily="2" charset="-79"/>
              </a:rPr>
              <a:t>Общие </a:t>
            </a:r>
            <a:r>
              <a:rPr lang="ru-RU" sz="1600" dirty="0" smtClean="0">
                <a:ea typeface="Times New Roman" pitchFamily="18" charset="0"/>
                <a:cs typeface="Aharoni" pitchFamily="2" charset="-79"/>
              </a:rPr>
              <a:t>положения</a:t>
            </a:r>
          </a:p>
          <a:p>
            <a:pPr marL="800100" lvl="1" indent="-342900" algn="just">
              <a:buFont typeface="+mj-lt"/>
              <a:buAutoNum type="arabicPeriod"/>
              <a:tabLst>
                <a:tab pos="90488" algn="l"/>
              </a:tabLst>
              <a:defRPr/>
            </a:pPr>
            <a:r>
              <a:rPr lang="ru-RU" sz="1600" dirty="0" smtClean="0"/>
              <a:t>Основные </a:t>
            </a:r>
            <a:r>
              <a:rPr lang="ru-RU" sz="1600" dirty="0"/>
              <a:t>определения</a:t>
            </a:r>
            <a:endParaRPr lang="ru-RU" sz="1600" dirty="0">
              <a:cs typeface="Aharoni" pitchFamily="2" charset="-79"/>
            </a:endParaRPr>
          </a:p>
          <a:p>
            <a:pPr marL="800100" lvl="1" indent="-342900" algn="just">
              <a:buFont typeface="+mj-lt"/>
              <a:buAutoNum type="arabicPeriod"/>
              <a:tabLst>
                <a:tab pos="90488" algn="l"/>
              </a:tabLst>
              <a:defRPr/>
            </a:pPr>
            <a:r>
              <a:rPr lang="ru-RU" sz="1600" dirty="0">
                <a:solidFill>
                  <a:srgbClr val="000000"/>
                </a:solidFill>
                <a:ea typeface="Arial" pitchFamily="34" charset="0"/>
                <a:cs typeface="Aharoni" pitchFamily="2" charset="-79"/>
              </a:rPr>
              <a:t>Формы представления услуги</a:t>
            </a:r>
            <a:endParaRPr lang="ru-RU" sz="1600" dirty="0">
              <a:cs typeface="Aharoni" pitchFamily="2" charset="-79"/>
            </a:endParaRPr>
          </a:p>
          <a:p>
            <a:pPr marL="800100" lvl="1" indent="-342900" algn="just">
              <a:buFont typeface="+mj-lt"/>
              <a:buAutoNum type="arabicPeriod"/>
              <a:tabLst>
                <a:tab pos="90488" algn="l"/>
              </a:tabLst>
              <a:defRPr/>
            </a:pPr>
            <a:r>
              <a:rPr lang="ru-RU" sz="1600" dirty="0">
                <a:ea typeface="Times New Roman" pitchFamily="18" charset="0"/>
                <a:cs typeface="Aharoni" pitchFamily="2" charset="-79"/>
              </a:rPr>
              <a:t>Основные принципы представления услуг</a:t>
            </a:r>
            <a:endParaRPr lang="ru-RU" sz="1600" dirty="0">
              <a:cs typeface="Aharoni" pitchFamily="2" charset="-79"/>
            </a:endParaRPr>
          </a:p>
          <a:p>
            <a:pPr marL="800100" lvl="1" indent="-342900" algn="just">
              <a:buFont typeface="+mj-lt"/>
              <a:buAutoNum type="arabicPeriod"/>
              <a:tabLst>
                <a:tab pos="90488" algn="l"/>
              </a:tabLst>
              <a:defRPr/>
            </a:pPr>
            <a:r>
              <a:rPr lang="ru-RU" sz="1600" dirty="0">
                <a:ea typeface="Times New Roman" pitchFamily="18" charset="0"/>
                <a:cs typeface="Aharoni" pitchFamily="2" charset="-79"/>
              </a:rPr>
              <a:t>Структура  представления услуги</a:t>
            </a:r>
            <a:endParaRPr lang="ru-RU" sz="1600" dirty="0">
              <a:cs typeface="Aharoni" pitchFamily="2" charset="-79"/>
            </a:endParaRPr>
          </a:p>
          <a:p>
            <a:pPr marL="800100" lvl="1" indent="-342900" algn="just">
              <a:buFont typeface="+mj-lt"/>
              <a:buAutoNum type="arabicPeriod"/>
              <a:tabLst>
                <a:tab pos="90488" algn="l"/>
              </a:tabLst>
              <a:defRPr/>
            </a:pPr>
            <a:r>
              <a:rPr lang="ru-RU" sz="1600" dirty="0">
                <a:solidFill>
                  <a:srgbClr val="000000"/>
                </a:solidFill>
                <a:ea typeface="Arial" pitchFamily="34" charset="0"/>
                <a:cs typeface="Aharoni" pitchFamily="2" charset="-79"/>
              </a:rPr>
              <a:t>Элементы управления в представлении услуги</a:t>
            </a:r>
            <a:endParaRPr lang="ru-RU" sz="1600" dirty="0">
              <a:cs typeface="Aharoni" pitchFamily="2" charset="-79"/>
            </a:endParaRPr>
          </a:p>
          <a:p>
            <a:pPr marL="800100" lvl="1" indent="-342900" algn="just">
              <a:buFont typeface="+mj-lt"/>
              <a:buAutoNum type="arabicPeriod"/>
              <a:tabLst>
                <a:tab pos="90488" algn="l"/>
              </a:tabLst>
              <a:defRPr/>
            </a:pPr>
            <a:r>
              <a:rPr lang="ru-RU" sz="1600" dirty="0">
                <a:solidFill>
                  <a:srgbClr val="000000"/>
                </a:solidFill>
                <a:ea typeface="Arial" pitchFamily="34" charset="0"/>
                <a:cs typeface="Aharoni" pitchFamily="2" charset="-79"/>
              </a:rPr>
              <a:t>Этапы формирования представления</a:t>
            </a:r>
            <a:endParaRPr lang="ru-RU" sz="1600" dirty="0">
              <a:cs typeface="Aharoni" pitchFamily="2" charset="-79"/>
            </a:endParaRPr>
          </a:p>
          <a:p>
            <a:pPr marL="800100" lvl="1" indent="-342900" algn="just">
              <a:buFont typeface="+mj-lt"/>
              <a:buAutoNum type="arabicPeriod"/>
              <a:tabLst>
                <a:tab pos="90488" algn="l"/>
              </a:tabLst>
              <a:defRPr/>
            </a:pPr>
            <a:r>
              <a:rPr lang="ru-RU" sz="1600" dirty="0">
                <a:solidFill>
                  <a:srgbClr val="000000"/>
                </a:solidFill>
                <a:ea typeface="Arial" pitchFamily="34" charset="0"/>
                <a:cs typeface="Aharoni" pitchFamily="2" charset="-79"/>
              </a:rPr>
              <a:t>Управление </a:t>
            </a:r>
            <a:r>
              <a:rPr lang="ru-RU" sz="1600" dirty="0" smtClean="0">
                <a:solidFill>
                  <a:srgbClr val="000000"/>
                </a:solidFill>
                <a:ea typeface="Arial" pitchFamily="34" charset="0"/>
                <a:cs typeface="Aharoni" pitchFamily="2" charset="-79"/>
              </a:rPr>
              <a:t>изменениями</a:t>
            </a:r>
          </a:p>
          <a:p>
            <a:pPr lvl="4" algn="just">
              <a:tabLst>
                <a:tab pos="90488" algn="l"/>
              </a:tabLst>
              <a:defRPr/>
            </a:pPr>
            <a:r>
              <a:rPr lang="ru-RU" sz="1600" dirty="0" smtClean="0">
                <a:solidFill>
                  <a:srgbClr val="000000"/>
                </a:solidFill>
                <a:cs typeface="Aharoni" pitchFamily="2" charset="-79"/>
              </a:rPr>
              <a:t>Приложение 1. Методика тестирования представления услуги.</a:t>
            </a:r>
            <a:endParaRPr lang="ru-RU" sz="1600" dirty="0">
              <a:cs typeface="Aharoni" pitchFamily="2" charset="-79"/>
            </a:endParaRPr>
          </a:p>
        </p:txBody>
      </p:sp>
      <p:sp>
        <p:nvSpPr>
          <p:cNvPr id="4" name="Заголовок 1"/>
          <p:cNvSpPr txBox="1">
            <a:spLocks/>
          </p:cNvSpPr>
          <p:nvPr/>
        </p:nvSpPr>
        <p:spPr bwMode="auto">
          <a:xfrm>
            <a:off x="1907704" y="239096"/>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07" y="1678621"/>
            <a:ext cx="3585523" cy="451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226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6051" y="4038782"/>
            <a:ext cx="7992888" cy="1207254"/>
          </a:xfrm>
          <a:prstGeom prst="rect">
            <a:avLst/>
          </a:prstGeom>
          <a:solidFill>
            <a:schemeClr val="bg1"/>
          </a:solidFill>
          <a:ln>
            <a:solidFill>
              <a:schemeClr val="accent1"/>
            </a:solidFill>
          </a:ln>
        </p:spPr>
        <p:txBody>
          <a:bodyPr wrap="square">
            <a:spAutoFit/>
          </a:bodyPr>
          <a:lstStyle/>
          <a:p>
            <a:pPr algn="ctr">
              <a:lnSpc>
                <a:spcPct val="115000"/>
              </a:lnSpc>
            </a:pPr>
            <a:r>
              <a:rPr lang="ru-RU" altLang="ru-RU" sz="1050" b="1" dirty="0">
                <a:solidFill>
                  <a:srgbClr val="000000"/>
                </a:solidFill>
                <a:latin typeface="Times New Roman" pitchFamily="18" charset="0"/>
                <a:cs typeface="Arial" charset="0"/>
              </a:rPr>
              <a:t>2. Формы представления услуги</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Для удобства заявителей представление услуги разрабатывается в двух формах:</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 </a:t>
            </a:r>
            <a:r>
              <a:rPr lang="en-US" altLang="ru-RU" sz="1050" dirty="0">
                <a:solidFill>
                  <a:srgbClr val="000000"/>
                </a:solidFill>
                <a:latin typeface="Times New Roman" pitchFamily="18" charset="0"/>
                <a:cs typeface="Arial" charset="0"/>
              </a:rPr>
              <a:t>on</a:t>
            </a:r>
            <a:r>
              <a:rPr lang="ru-RU" altLang="ru-RU" sz="1050" dirty="0">
                <a:solidFill>
                  <a:srgbClr val="000000"/>
                </a:solidFill>
                <a:latin typeface="Times New Roman" pitchFamily="18" charset="0"/>
                <a:cs typeface="Arial" charset="0"/>
              </a:rPr>
              <a:t>-</a:t>
            </a:r>
            <a:r>
              <a:rPr lang="en-US" altLang="ru-RU" sz="1050" dirty="0">
                <a:solidFill>
                  <a:srgbClr val="000000"/>
                </a:solidFill>
                <a:latin typeface="Times New Roman" pitchFamily="18" charset="0"/>
                <a:cs typeface="Arial" charset="0"/>
              </a:rPr>
              <a:t>line </a:t>
            </a:r>
            <a:r>
              <a:rPr lang="ru-RU" altLang="ru-RU" sz="1050" dirty="0">
                <a:solidFill>
                  <a:srgbClr val="000000"/>
                </a:solidFill>
                <a:latin typeface="Times New Roman" pitchFamily="18" charset="0"/>
                <a:cs typeface="Arial" charset="0"/>
              </a:rPr>
              <a:t>форма – основная форма представления услуги - является визуализацией услуги на порталах услуг</a:t>
            </a:r>
            <a:r>
              <a:rPr lang="ru-RU" altLang="ru-RU" sz="1050" dirty="0">
                <a:solidFill>
                  <a:srgbClr val="000000"/>
                </a:solidFill>
                <a:latin typeface="Times New Roman" pitchFamily="18" charset="0"/>
                <a:cs typeface="Times New Roman" pitchFamily="18" charset="0"/>
              </a:rPr>
              <a:t>;</a:t>
            </a:r>
            <a:endParaRPr lang="ru-RU" altLang="ru-RU" sz="1050" dirty="0">
              <a:solidFill>
                <a:srgbClr val="000000"/>
              </a:solidFill>
              <a:latin typeface="Arial" charset="0"/>
              <a:cs typeface="Arial" charset="0"/>
            </a:endParaRPr>
          </a:p>
          <a:p>
            <a:pPr algn="just">
              <a:lnSpc>
                <a:spcPct val="115000"/>
              </a:lnSpc>
            </a:pPr>
            <a:r>
              <a:rPr lang="ru-RU" altLang="ru-RU" sz="1050" dirty="0" smtClean="0">
                <a:solidFill>
                  <a:srgbClr val="000000"/>
                </a:solidFill>
                <a:latin typeface="Times New Roman" pitchFamily="18" charset="0"/>
                <a:cs typeface="Arial" charset="0"/>
              </a:rPr>
              <a:t>- листовка – дополнительная форма представления услуги – является документом в формате </a:t>
            </a:r>
            <a:r>
              <a:rPr lang="en-US" altLang="ru-RU" sz="1050" dirty="0" smtClean="0">
                <a:solidFill>
                  <a:srgbClr val="000000"/>
                </a:solidFill>
                <a:latin typeface="Times New Roman" pitchFamily="18" charset="0"/>
                <a:cs typeface="Arial" charset="0"/>
              </a:rPr>
              <a:t>Microsoft Word</a:t>
            </a:r>
            <a:r>
              <a:rPr lang="ru-RU" altLang="ru-RU" sz="1050" dirty="0" smtClean="0">
                <a:solidFill>
                  <a:srgbClr val="000000"/>
                </a:solidFill>
                <a:latin typeface="Times New Roman" pitchFamily="18" charset="0"/>
                <a:cs typeface="Arial" charset="0"/>
              </a:rPr>
              <a:t>  на одном листе формата А4 шрифтом 12, с одинарным междустрочным интервалом, который подлежит распечатке и предназначен для того, чтобы заявитель мог </a:t>
            </a:r>
            <a:r>
              <a:rPr lang="ru-RU" altLang="ru-RU" sz="1000" dirty="0" smtClean="0">
                <a:solidFill>
                  <a:srgbClr val="000000"/>
                </a:solidFill>
                <a:latin typeface="Times New Roman" pitchFamily="18" charset="0"/>
                <a:cs typeface="Arial" charset="0"/>
              </a:rPr>
              <a:t>получить</a:t>
            </a:r>
            <a:r>
              <a:rPr lang="ru-RU" altLang="ru-RU" sz="1050" dirty="0" smtClean="0">
                <a:solidFill>
                  <a:srgbClr val="000000"/>
                </a:solidFill>
                <a:latin typeface="Times New Roman" pitchFamily="18" charset="0"/>
                <a:cs typeface="Arial" charset="0"/>
              </a:rPr>
              <a:t> услугу в традиционной (бумажной) форме</a:t>
            </a:r>
            <a:r>
              <a:rPr lang="ru-RU" altLang="ru-RU" sz="500" dirty="0" smtClean="0">
                <a:solidFill>
                  <a:srgbClr val="000000"/>
                </a:solidFill>
                <a:latin typeface="Arial" charset="0"/>
                <a:cs typeface="Arial" charset="0"/>
              </a:rPr>
              <a:t> </a:t>
            </a:r>
            <a:r>
              <a:rPr lang="ru-RU" altLang="ru-RU" sz="1050" dirty="0" smtClean="0">
                <a:solidFill>
                  <a:srgbClr val="000000"/>
                </a:solidFill>
                <a:latin typeface="Times New Roman" pitchFamily="18" charset="0"/>
                <a:cs typeface="Arial" charset="0"/>
              </a:rPr>
              <a:t>.</a:t>
            </a:r>
            <a:endParaRPr lang="ru-RU" altLang="ru-RU" sz="1050" dirty="0">
              <a:solidFill>
                <a:srgbClr val="000000"/>
              </a:solidFill>
              <a:latin typeface="Arial" charset="0"/>
              <a:cs typeface="Arial" charset="0"/>
            </a:endParaRPr>
          </a:p>
        </p:txBody>
      </p:sp>
      <p:sp>
        <p:nvSpPr>
          <p:cNvPr id="8" name="Прямоугольник 7"/>
          <p:cNvSpPr/>
          <p:nvPr/>
        </p:nvSpPr>
        <p:spPr>
          <a:xfrm>
            <a:off x="953321" y="4642409"/>
            <a:ext cx="7992888" cy="1749646"/>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a:solidFill>
                  <a:srgbClr val="000000"/>
                </a:solidFill>
                <a:latin typeface="Times New Roman" panose="02020603050405020304" pitchFamily="18" charset="0"/>
                <a:ea typeface="Times New Roman" panose="02020603050405020304" pitchFamily="18" charset="0"/>
              </a:rPr>
              <a:t>3. Основные принципы представления услуг:</a:t>
            </a:r>
            <a:endParaRPr lang="ru-RU" sz="900" dirty="0">
              <a:solidFill>
                <a:srgbClr val="000000"/>
              </a:solidFill>
              <a:latin typeface="Arial" panose="020B0604020202020204" pitchFamily="34" charset="0"/>
              <a:ea typeface="Arial" panose="020B0604020202020204" pitchFamily="34" charset="0"/>
            </a:endParaRP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Краткость. Представление услуги должно быть кратким по содержанию и ограниченным по объему. ..</a:t>
            </a: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Клиентоориентированность. В описании должна присутствовать только информация, которая для большинства заявителей является важной при принятии  решения об обращении за услугой… </a:t>
            </a: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Доступность языка. В описании следует избегать канцеляризмов и избыточных юридических терминов… </a:t>
            </a:r>
          </a:p>
          <a:p>
            <a:pPr marL="228600" indent="-228600">
              <a:lnSpc>
                <a:spcPct val="115000"/>
              </a:lnSpc>
              <a:buFont typeface="+mj-lt"/>
              <a:buAutoNum type="arabicPeriod"/>
              <a:defRPr/>
            </a:pPr>
            <a:r>
              <a:rPr lang="ru-RU" sz="1050" dirty="0">
                <a:latin typeface="Times New Roman" panose="02020603050405020304" pitchFamily="18" charset="0"/>
                <a:ea typeface="Arial" panose="020B0604020202020204" pitchFamily="34" charset="0"/>
              </a:rPr>
              <a:t>Документы-локомотивы. В разделе «Перечень документов» по каждому виду документов следует выделить так называемый «документ-локомотив» - наиболее часто встречающийся документ (сведения), предоставление которых необходимо для принятия решения.</a:t>
            </a:r>
            <a:endParaRPr lang="ru-RU" sz="900" dirty="0">
              <a:latin typeface="Arial" panose="020B0604020202020204" pitchFamily="34" charset="0"/>
              <a:ea typeface="Arial" panose="020B0604020202020204" pitchFamily="34" charset="0"/>
            </a:endParaRPr>
          </a:p>
          <a:p>
            <a:pPr marL="228600" indent="-228600">
              <a:lnSpc>
                <a:spcPct val="115000"/>
              </a:lnSpc>
              <a:buFont typeface="+mj-lt"/>
              <a:buAutoNum type="arabicPeriod"/>
              <a:defRPr/>
            </a:pPr>
            <a:r>
              <a:rPr lang="ru-RU" sz="1050" dirty="0">
                <a:latin typeface="Times New Roman" panose="02020603050405020304" pitchFamily="18" charset="0"/>
                <a:ea typeface="Arial" panose="020B0604020202020204" pitchFamily="34" charset="0"/>
              </a:rPr>
              <a:t>Применение экспертных систем для заявителей…</a:t>
            </a:r>
            <a:endParaRPr lang="ru-RU" sz="900" dirty="0">
              <a:latin typeface="Arial" panose="020B0604020202020204" pitchFamily="34" charset="0"/>
              <a:ea typeface="Arial" panose="020B0604020202020204" pitchFamily="34" charset="0"/>
            </a:endParaRPr>
          </a:p>
        </p:txBody>
      </p:sp>
      <p:sp>
        <p:nvSpPr>
          <p:cNvPr id="10" name="Прямоугольник 9"/>
          <p:cNvSpPr/>
          <p:nvPr/>
        </p:nvSpPr>
        <p:spPr>
          <a:xfrm>
            <a:off x="1763155" y="5517232"/>
            <a:ext cx="7160046" cy="601318"/>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smtClean="0">
                <a:solidFill>
                  <a:srgbClr val="000000"/>
                </a:solidFill>
                <a:latin typeface="Times New Roman" panose="02020603050405020304" pitchFamily="18" charset="0"/>
                <a:ea typeface="Times New Roman" panose="02020603050405020304" pitchFamily="18" charset="0"/>
              </a:rPr>
              <a:t>4. </a:t>
            </a:r>
            <a:r>
              <a:rPr lang="ru-RU" altLang="ru-RU" sz="1050" b="1" dirty="0">
                <a:solidFill>
                  <a:srgbClr val="000000"/>
                </a:solidFill>
                <a:latin typeface="Times New Roman" pitchFamily="18" charset="0"/>
                <a:cs typeface="Times New Roman" pitchFamily="18" charset="0"/>
              </a:rPr>
              <a:t>Структура  представления </a:t>
            </a:r>
            <a:r>
              <a:rPr lang="ru-RU" altLang="ru-RU" sz="1050" b="1" dirty="0" smtClean="0">
                <a:solidFill>
                  <a:srgbClr val="000000"/>
                </a:solidFill>
                <a:latin typeface="Times New Roman" pitchFamily="18" charset="0"/>
                <a:cs typeface="Times New Roman" pitchFamily="18" charset="0"/>
              </a:rPr>
              <a:t>услуги</a:t>
            </a:r>
          </a:p>
          <a:p>
            <a:pPr fontAlgn="base"/>
            <a:r>
              <a:rPr lang="ru-RU" sz="1050" dirty="0">
                <a:solidFill>
                  <a:srgbClr val="000000"/>
                </a:solidFill>
                <a:latin typeface="Times New Roman" panose="02020603050405020304" pitchFamily="18" charset="0"/>
                <a:ea typeface="Arial" panose="020B0604020202020204" pitchFamily="34" charset="0"/>
              </a:rPr>
              <a:t>Наименование услуги</a:t>
            </a:r>
          </a:p>
          <a:p>
            <a:pPr fontAlgn="base"/>
            <a:r>
              <a:rPr lang="ru-RU" sz="1050" dirty="0">
                <a:solidFill>
                  <a:srgbClr val="000000"/>
                </a:solidFill>
                <a:latin typeface="Times New Roman" panose="02020603050405020304" pitchFamily="18" charset="0"/>
                <a:ea typeface="Arial" panose="020B0604020202020204" pitchFamily="34" charset="0"/>
              </a:rPr>
              <a:t>Кому адресована </a:t>
            </a:r>
            <a:r>
              <a:rPr lang="ru-RU" sz="1050" dirty="0" smtClean="0">
                <a:solidFill>
                  <a:srgbClr val="000000"/>
                </a:solidFill>
                <a:latin typeface="Times New Roman" panose="02020603050405020304" pitchFamily="18" charset="0"/>
                <a:ea typeface="Arial" panose="020B0604020202020204" pitchFamily="34" charset="0"/>
              </a:rPr>
              <a:t>услуга</a:t>
            </a:r>
            <a:endParaRPr lang="ru-RU" sz="1050" dirty="0">
              <a:solidFill>
                <a:srgbClr val="000000"/>
              </a:solidFill>
              <a:latin typeface="Times New Roman" panose="02020603050405020304" pitchFamily="18" charset="0"/>
              <a:ea typeface="Arial" panose="020B0604020202020204" pitchFamily="34" charset="0"/>
            </a:endParaRPr>
          </a:p>
        </p:txBody>
      </p:sp>
      <p:sp>
        <p:nvSpPr>
          <p:cNvPr id="11" name="Прямоугольник 10"/>
          <p:cNvSpPr/>
          <p:nvPr/>
        </p:nvSpPr>
        <p:spPr>
          <a:xfrm>
            <a:off x="2771800" y="5971052"/>
            <a:ext cx="6264696" cy="577081"/>
          </a:xfrm>
          <a:prstGeom prst="rect">
            <a:avLst/>
          </a:prstGeom>
          <a:solidFill>
            <a:schemeClr val="bg1"/>
          </a:solidFill>
          <a:ln>
            <a:solidFill>
              <a:schemeClr val="accent1"/>
            </a:solidFill>
          </a:ln>
        </p:spPr>
        <p:txBody>
          <a:bodyPr wrap="square">
            <a:spAutoFit/>
          </a:bodyPr>
          <a:lstStyle/>
          <a:p>
            <a:r>
              <a:rPr lang="ru-RU" altLang="ru-RU" sz="1050" b="1" dirty="0">
                <a:solidFill>
                  <a:srgbClr val="000000"/>
                </a:solidFill>
                <a:latin typeface="Times New Roman" pitchFamily="18" charset="0"/>
                <a:ea typeface="Arial" charset="0"/>
                <a:cs typeface="Times New Roman" pitchFamily="18" charset="0"/>
              </a:rPr>
              <a:t>5. Элементы управления в представлении услуги</a:t>
            </a:r>
            <a:endParaRPr lang="ru-RU" altLang="ru-RU" sz="1050" dirty="0">
              <a:ea typeface="Arial" charset="0"/>
              <a:cs typeface="Times New Roman" pitchFamily="18" charset="0"/>
            </a:endParaRPr>
          </a:p>
          <a:p>
            <a:r>
              <a:rPr lang="ru-RU" altLang="ru-RU" sz="1050" b="1" dirty="0">
                <a:solidFill>
                  <a:srgbClr val="000000"/>
                </a:solidFill>
                <a:latin typeface="Times New Roman" pitchFamily="18" charset="0"/>
                <a:ea typeface="Arial" charset="0"/>
                <a:cs typeface="Times New Roman" pitchFamily="18" charset="0"/>
              </a:rPr>
              <a:t>……                                                                                   </a:t>
            </a:r>
          </a:p>
          <a:p>
            <a:r>
              <a:rPr lang="ru-RU" altLang="ru-RU" sz="1050" b="1" dirty="0">
                <a:solidFill>
                  <a:srgbClr val="000000"/>
                </a:solidFill>
                <a:latin typeface="Times New Roman" pitchFamily="18" charset="0"/>
                <a:ea typeface="Arial" charset="0"/>
                <a:cs typeface="Times New Roman" pitchFamily="18" charset="0"/>
              </a:rPr>
              <a:t>6.  Этапы формирования </a:t>
            </a:r>
            <a:r>
              <a:rPr lang="ru-RU" altLang="ru-RU" sz="1050" b="1" dirty="0" smtClean="0">
                <a:solidFill>
                  <a:srgbClr val="000000"/>
                </a:solidFill>
                <a:latin typeface="Times New Roman" pitchFamily="18" charset="0"/>
                <a:ea typeface="Arial" charset="0"/>
                <a:cs typeface="Times New Roman" pitchFamily="18" charset="0"/>
              </a:rPr>
              <a:t>представления</a:t>
            </a:r>
            <a:endParaRPr lang="ru-RU" altLang="ru-RU" sz="1000" dirty="0">
              <a:ea typeface="Arial" charset="0"/>
              <a:cs typeface="Times New Roman" pitchFamily="18" charset="0"/>
            </a:endParaRPr>
          </a:p>
        </p:txBody>
      </p:sp>
      <p:sp>
        <p:nvSpPr>
          <p:cNvPr id="12"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2" name="Прямоугольник 1"/>
          <p:cNvSpPr/>
          <p:nvPr/>
        </p:nvSpPr>
        <p:spPr>
          <a:xfrm>
            <a:off x="107504" y="1196752"/>
            <a:ext cx="8702402" cy="305744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b="1" dirty="0"/>
              <a:t>1.                Общие положения</a:t>
            </a:r>
            <a:endParaRPr lang="ru-RU" sz="1200" dirty="0"/>
          </a:p>
          <a:p>
            <a:r>
              <a:rPr lang="ru-RU" sz="1200" dirty="0"/>
              <a:t>1.1.         Настоящие Методические рекомендации разработаны в целях повышения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Единого портала государственных и муниципальных услуг (функций) (ЕПГУ)  и региональных порталов государственных и муниципальных услуг (РПГУ), с учетом требований постановления Правительства Российской Федерации от 24 октября 2011 года  № 861-п «О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a:t>
            </a:r>
          </a:p>
          <a:p>
            <a:r>
              <a:rPr lang="ru-RU" sz="1200" dirty="0"/>
              <a:t>1.2.         Целью настоящих методических рекомендаций является формирование требований к представлению государственных и муниципальных услуг в доступной для граждан форме.</a:t>
            </a:r>
          </a:p>
          <a:p>
            <a:r>
              <a:rPr lang="ru-RU" sz="1200" dirty="0"/>
              <a:t>1.3.         Представление услуги формируется органом власти, предоставляющим данную услугу, с привлечением специалистов, непосредственно участвующих в предоставлении услуги. Орган власти, предоставляющий услугу, несет ответственность:</a:t>
            </a:r>
          </a:p>
          <a:p>
            <a:r>
              <a:rPr lang="ru-RU" sz="1200" dirty="0"/>
              <a:t>- за качество представления услуги на порталах услуг;</a:t>
            </a:r>
          </a:p>
          <a:p>
            <a:r>
              <a:rPr lang="ru-RU" sz="1200" dirty="0"/>
              <a:t>- за управление изменениями в порядке предоставления услуги и представлении ее на порталах услуг.</a:t>
            </a:r>
          </a:p>
          <a:p>
            <a:pPr algn="just">
              <a:lnSpc>
                <a:spcPct val="115000"/>
              </a:lnSpc>
            </a:pPr>
            <a:r>
              <a:rPr lang="ru-RU" altLang="ru-RU" sz="1200" dirty="0" smtClean="0">
                <a:solidFill>
                  <a:srgbClr val="000000"/>
                </a:solidFill>
                <a:latin typeface="Times New Roman" pitchFamily="18" charset="0"/>
                <a:cs typeface="Times New Roman" pitchFamily="18" charset="0"/>
              </a:rPr>
              <a:t>услуг</a:t>
            </a:r>
            <a:r>
              <a:rPr lang="ru-RU" altLang="ru-RU" sz="1200" dirty="0">
                <a:solidFill>
                  <a:srgbClr val="000000"/>
                </a:solidFill>
                <a:latin typeface="Times New Roman" pitchFamily="18" charset="0"/>
                <a:cs typeface="Times New Roman" pitchFamily="18" charset="0"/>
              </a:rPr>
              <a:t>»;</a:t>
            </a:r>
            <a:endParaRPr lang="ru-RU" altLang="ru-RU" sz="1050" dirty="0">
              <a:solidFill>
                <a:srgbClr val="000000"/>
              </a:solidFill>
              <a:latin typeface="Arial" charset="0"/>
              <a:cs typeface="Arial" charset="0"/>
            </a:endParaRPr>
          </a:p>
        </p:txBody>
      </p:sp>
    </p:spTree>
    <p:extLst>
      <p:ext uri="{BB962C8B-B14F-4D97-AF65-F5344CB8AC3E}">
        <p14:creationId xmlns:p14="http://schemas.microsoft.com/office/powerpoint/2010/main" val="2780653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038782"/>
            <a:ext cx="7992888" cy="1207254"/>
          </a:xfrm>
          <a:prstGeom prst="rect">
            <a:avLst/>
          </a:prstGeom>
          <a:solidFill>
            <a:schemeClr val="bg1"/>
          </a:solidFill>
          <a:ln>
            <a:solidFill>
              <a:schemeClr val="accent1"/>
            </a:solidFill>
          </a:ln>
        </p:spPr>
        <p:txBody>
          <a:bodyPr wrap="square">
            <a:spAutoFit/>
          </a:bodyPr>
          <a:lstStyle/>
          <a:p>
            <a:pPr algn="ctr">
              <a:lnSpc>
                <a:spcPct val="115000"/>
              </a:lnSpc>
            </a:pPr>
            <a:r>
              <a:rPr lang="ru-RU" altLang="ru-RU" sz="1050" b="1" dirty="0">
                <a:solidFill>
                  <a:srgbClr val="000000"/>
                </a:solidFill>
                <a:latin typeface="Times New Roman" pitchFamily="18" charset="0"/>
                <a:cs typeface="Arial" charset="0"/>
              </a:rPr>
              <a:t>2. Формы представления услуги</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Для удобства заявителей представление услуги разрабатывается в двух формах:</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 </a:t>
            </a:r>
            <a:r>
              <a:rPr lang="en-US" altLang="ru-RU" sz="1050" dirty="0">
                <a:solidFill>
                  <a:srgbClr val="000000"/>
                </a:solidFill>
                <a:latin typeface="Times New Roman" pitchFamily="18" charset="0"/>
                <a:cs typeface="Arial" charset="0"/>
              </a:rPr>
              <a:t>on</a:t>
            </a:r>
            <a:r>
              <a:rPr lang="ru-RU" altLang="ru-RU" sz="1050" dirty="0">
                <a:solidFill>
                  <a:srgbClr val="000000"/>
                </a:solidFill>
                <a:latin typeface="Times New Roman" pitchFamily="18" charset="0"/>
                <a:cs typeface="Arial" charset="0"/>
              </a:rPr>
              <a:t>-</a:t>
            </a:r>
            <a:r>
              <a:rPr lang="en-US" altLang="ru-RU" sz="1050" dirty="0">
                <a:solidFill>
                  <a:srgbClr val="000000"/>
                </a:solidFill>
                <a:latin typeface="Times New Roman" pitchFamily="18" charset="0"/>
                <a:cs typeface="Arial" charset="0"/>
              </a:rPr>
              <a:t>line </a:t>
            </a:r>
            <a:r>
              <a:rPr lang="ru-RU" altLang="ru-RU" sz="1050" dirty="0">
                <a:solidFill>
                  <a:srgbClr val="000000"/>
                </a:solidFill>
                <a:latin typeface="Times New Roman" pitchFamily="18" charset="0"/>
                <a:cs typeface="Arial" charset="0"/>
              </a:rPr>
              <a:t>форма – основная форма представления услуги - является визуализацией услуги на порталах услуг</a:t>
            </a:r>
            <a:r>
              <a:rPr lang="ru-RU" altLang="ru-RU" sz="1050" dirty="0">
                <a:solidFill>
                  <a:srgbClr val="000000"/>
                </a:solidFill>
                <a:latin typeface="Times New Roman" pitchFamily="18" charset="0"/>
                <a:cs typeface="Times New Roman" pitchFamily="18" charset="0"/>
              </a:rPr>
              <a:t>;</a:t>
            </a:r>
            <a:endParaRPr lang="ru-RU" altLang="ru-RU" sz="1050" dirty="0">
              <a:solidFill>
                <a:srgbClr val="000000"/>
              </a:solidFill>
              <a:latin typeface="Arial" charset="0"/>
              <a:cs typeface="Arial" charset="0"/>
            </a:endParaRPr>
          </a:p>
          <a:p>
            <a:pPr algn="just">
              <a:lnSpc>
                <a:spcPct val="115000"/>
              </a:lnSpc>
            </a:pPr>
            <a:r>
              <a:rPr lang="ru-RU" altLang="ru-RU" sz="1050" dirty="0" smtClean="0">
                <a:solidFill>
                  <a:srgbClr val="000000"/>
                </a:solidFill>
                <a:latin typeface="Times New Roman" pitchFamily="18" charset="0"/>
                <a:cs typeface="Arial" charset="0"/>
              </a:rPr>
              <a:t>- листовка – дополнительная форма представления услуги – является документом в формате </a:t>
            </a:r>
            <a:r>
              <a:rPr lang="en-US" altLang="ru-RU" sz="1050" dirty="0" smtClean="0">
                <a:solidFill>
                  <a:srgbClr val="000000"/>
                </a:solidFill>
                <a:latin typeface="Times New Roman" pitchFamily="18" charset="0"/>
                <a:cs typeface="Arial" charset="0"/>
              </a:rPr>
              <a:t>Microsoft Word</a:t>
            </a:r>
            <a:r>
              <a:rPr lang="ru-RU" altLang="ru-RU" sz="1050" dirty="0" smtClean="0">
                <a:solidFill>
                  <a:srgbClr val="000000"/>
                </a:solidFill>
                <a:latin typeface="Times New Roman" pitchFamily="18" charset="0"/>
                <a:cs typeface="Arial" charset="0"/>
              </a:rPr>
              <a:t>  на одном листе формата А4 шрифтом 12, с одинарным междустрочным интервалом, который подлежит распечатке и предназначен для того, чтобы заявитель мог </a:t>
            </a:r>
            <a:r>
              <a:rPr lang="ru-RU" altLang="ru-RU" sz="1000" dirty="0" smtClean="0">
                <a:solidFill>
                  <a:srgbClr val="000000"/>
                </a:solidFill>
                <a:latin typeface="Times New Roman" pitchFamily="18" charset="0"/>
                <a:cs typeface="Arial" charset="0"/>
              </a:rPr>
              <a:t>получить</a:t>
            </a:r>
            <a:r>
              <a:rPr lang="ru-RU" altLang="ru-RU" sz="1050" dirty="0" smtClean="0">
                <a:solidFill>
                  <a:srgbClr val="000000"/>
                </a:solidFill>
                <a:latin typeface="Times New Roman" pitchFamily="18" charset="0"/>
                <a:cs typeface="Arial" charset="0"/>
              </a:rPr>
              <a:t> услугу в традиционной (бумажной) форме</a:t>
            </a:r>
            <a:r>
              <a:rPr lang="ru-RU" altLang="ru-RU" sz="500" dirty="0" smtClean="0">
                <a:solidFill>
                  <a:srgbClr val="000000"/>
                </a:solidFill>
                <a:latin typeface="Arial" charset="0"/>
                <a:cs typeface="Arial" charset="0"/>
              </a:rPr>
              <a:t> </a:t>
            </a:r>
            <a:r>
              <a:rPr lang="ru-RU" altLang="ru-RU" sz="1050" dirty="0" smtClean="0">
                <a:solidFill>
                  <a:srgbClr val="000000"/>
                </a:solidFill>
                <a:latin typeface="Times New Roman" pitchFamily="18" charset="0"/>
                <a:cs typeface="Arial" charset="0"/>
              </a:rPr>
              <a:t>.</a:t>
            </a:r>
            <a:endParaRPr lang="ru-RU" altLang="ru-RU" sz="1050" dirty="0">
              <a:solidFill>
                <a:srgbClr val="000000"/>
              </a:solidFill>
              <a:latin typeface="Arial" charset="0"/>
              <a:cs typeface="Arial" charset="0"/>
            </a:endParaRPr>
          </a:p>
        </p:txBody>
      </p:sp>
      <p:sp>
        <p:nvSpPr>
          <p:cNvPr id="8" name="Прямоугольник 7"/>
          <p:cNvSpPr/>
          <p:nvPr/>
        </p:nvSpPr>
        <p:spPr>
          <a:xfrm>
            <a:off x="953321" y="4642409"/>
            <a:ext cx="7992888" cy="1749646"/>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a:solidFill>
                  <a:srgbClr val="000000"/>
                </a:solidFill>
                <a:latin typeface="Times New Roman" panose="02020603050405020304" pitchFamily="18" charset="0"/>
                <a:ea typeface="Times New Roman" panose="02020603050405020304" pitchFamily="18" charset="0"/>
              </a:rPr>
              <a:t>3. Основные принципы представления услуг:</a:t>
            </a:r>
            <a:endParaRPr lang="ru-RU" sz="900" dirty="0">
              <a:solidFill>
                <a:srgbClr val="000000"/>
              </a:solidFill>
              <a:latin typeface="Arial" panose="020B0604020202020204" pitchFamily="34" charset="0"/>
              <a:ea typeface="Arial" panose="020B0604020202020204" pitchFamily="34" charset="0"/>
            </a:endParaRP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Краткость. Представление услуги должно быть кратким по содержанию и ограниченным по объему. ..</a:t>
            </a: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Клиентоориентированность. В описании должна присутствовать только информация, которая для большинства заявителей является важной при принятии  решения об обращении за услугой… </a:t>
            </a: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Доступность языка. В описании следует избегать канцеляризмов и избыточных юридических терминов… </a:t>
            </a:r>
          </a:p>
          <a:p>
            <a:pPr marL="228600" indent="-228600">
              <a:lnSpc>
                <a:spcPct val="115000"/>
              </a:lnSpc>
              <a:buFont typeface="+mj-lt"/>
              <a:buAutoNum type="arabicPeriod"/>
              <a:defRPr/>
            </a:pPr>
            <a:r>
              <a:rPr lang="ru-RU" sz="1050" dirty="0">
                <a:latin typeface="Times New Roman" panose="02020603050405020304" pitchFamily="18" charset="0"/>
                <a:ea typeface="Arial" panose="020B0604020202020204" pitchFamily="34" charset="0"/>
              </a:rPr>
              <a:t>Документы-локомотивы. В разделе «Перечень документов» по каждому виду документов следует выделить так называемый «документ-локомотив» - наиболее часто встречающийся документ (сведения), предоставление которых необходимо для принятия решения.</a:t>
            </a:r>
            <a:endParaRPr lang="ru-RU" sz="900" dirty="0">
              <a:latin typeface="Arial" panose="020B0604020202020204" pitchFamily="34" charset="0"/>
              <a:ea typeface="Arial" panose="020B0604020202020204" pitchFamily="34" charset="0"/>
            </a:endParaRPr>
          </a:p>
          <a:p>
            <a:pPr marL="228600" indent="-228600">
              <a:lnSpc>
                <a:spcPct val="115000"/>
              </a:lnSpc>
              <a:buFont typeface="+mj-lt"/>
              <a:buAutoNum type="arabicPeriod"/>
              <a:defRPr/>
            </a:pPr>
            <a:r>
              <a:rPr lang="ru-RU" sz="1050" dirty="0">
                <a:latin typeface="Times New Roman" panose="02020603050405020304" pitchFamily="18" charset="0"/>
                <a:ea typeface="Arial" panose="020B0604020202020204" pitchFamily="34" charset="0"/>
              </a:rPr>
              <a:t>Применение экспертных систем для заявителей…</a:t>
            </a:r>
            <a:endParaRPr lang="ru-RU" sz="900" dirty="0">
              <a:latin typeface="Arial" panose="020B0604020202020204" pitchFamily="34" charset="0"/>
              <a:ea typeface="Arial" panose="020B0604020202020204" pitchFamily="34" charset="0"/>
            </a:endParaRPr>
          </a:p>
        </p:txBody>
      </p:sp>
      <p:sp>
        <p:nvSpPr>
          <p:cNvPr id="10" name="Прямоугольник 9"/>
          <p:cNvSpPr/>
          <p:nvPr/>
        </p:nvSpPr>
        <p:spPr>
          <a:xfrm>
            <a:off x="1763155" y="5517232"/>
            <a:ext cx="7160046" cy="601318"/>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smtClean="0">
                <a:solidFill>
                  <a:srgbClr val="000000"/>
                </a:solidFill>
                <a:latin typeface="Times New Roman" panose="02020603050405020304" pitchFamily="18" charset="0"/>
                <a:ea typeface="Times New Roman" panose="02020603050405020304" pitchFamily="18" charset="0"/>
              </a:rPr>
              <a:t>4. </a:t>
            </a:r>
            <a:r>
              <a:rPr lang="ru-RU" altLang="ru-RU" sz="1050" b="1" dirty="0">
                <a:solidFill>
                  <a:srgbClr val="000000"/>
                </a:solidFill>
                <a:latin typeface="Times New Roman" pitchFamily="18" charset="0"/>
                <a:cs typeface="Times New Roman" pitchFamily="18" charset="0"/>
              </a:rPr>
              <a:t>Структура  представления </a:t>
            </a:r>
            <a:r>
              <a:rPr lang="ru-RU" altLang="ru-RU" sz="1050" b="1" dirty="0" smtClean="0">
                <a:solidFill>
                  <a:srgbClr val="000000"/>
                </a:solidFill>
                <a:latin typeface="Times New Roman" pitchFamily="18" charset="0"/>
                <a:cs typeface="Times New Roman" pitchFamily="18" charset="0"/>
              </a:rPr>
              <a:t>услуги</a:t>
            </a:r>
          </a:p>
          <a:p>
            <a:pPr fontAlgn="base"/>
            <a:r>
              <a:rPr lang="ru-RU" sz="1050" dirty="0">
                <a:solidFill>
                  <a:srgbClr val="000000"/>
                </a:solidFill>
                <a:latin typeface="Times New Roman" panose="02020603050405020304" pitchFamily="18" charset="0"/>
                <a:ea typeface="Arial" panose="020B0604020202020204" pitchFamily="34" charset="0"/>
              </a:rPr>
              <a:t>Наименование услуги</a:t>
            </a:r>
          </a:p>
          <a:p>
            <a:pPr fontAlgn="base"/>
            <a:r>
              <a:rPr lang="ru-RU" sz="1050" dirty="0">
                <a:solidFill>
                  <a:srgbClr val="000000"/>
                </a:solidFill>
                <a:latin typeface="Times New Roman" panose="02020603050405020304" pitchFamily="18" charset="0"/>
                <a:ea typeface="Arial" panose="020B0604020202020204" pitchFamily="34" charset="0"/>
              </a:rPr>
              <a:t>Кому адресована </a:t>
            </a:r>
            <a:r>
              <a:rPr lang="ru-RU" sz="1050" dirty="0" smtClean="0">
                <a:solidFill>
                  <a:srgbClr val="000000"/>
                </a:solidFill>
                <a:latin typeface="Times New Roman" panose="02020603050405020304" pitchFamily="18" charset="0"/>
                <a:ea typeface="Arial" panose="020B0604020202020204" pitchFamily="34" charset="0"/>
              </a:rPr>
              <a:t>услуга</a:t>
            </a:r>
            <a:endParaRPr lang="ru-RU" sz="1050" dirty="0">
              <a:solidFill>
                <a:srgbClr val="000000"/>
              </a:solidFill>
              <a:latin typeface="Times New Roman" panose="02020603050405020304" pitchFamily="18" charset="0"/>
              <a:ea typeface="Arial" panose="020B0604020202020204" pitchFamily="34" charset="0"/>
            </a:endParaRPr>
          </a:p>
        </p:txBody>
      </p:sp>
      <p:sp>
        <p:nvSpPr>
          <p:cNvPr id="11" name="Прямоугольник 10"/>
          <p:cNvSpPr/>
          <p:nvPr/>
        </p:nvSpPr>
        <p:spPr>
          <a:xfrm>
            <a:off x="2771800" y="5971052"/>
            <a:ext cx="6264696" cy="577081"/>
          </a:xfrm>
          <a:prstGeom prst="rect">
            <a:avLst/>
          </a:prstGeom>
          <a:solidFill>
            <a:schemeClr val="bg1"/>
          </a:solidFill>
          <a:ln>
            <a:solidFill>
              <a:schemeClr val="accent1"/>
            </a:solidFill>
          </a:ln>
        </p:spPr>
        <p:txBody>
          <a:bodyPr wrap="square">
            <a:spAutoFit/>
          </a:bodyPr>
          <a:lstStyle/>
          <a:p>
            <a:r>
              <a:rPr lang="ru-RU" altLang="ru-RU" sz="1050" b="1" dirty="0">
                <a:solidFill>
                  <a:srgbClr val="000000"/>
                </a:solidFill>
                <a:latin typeface="Times New Roman" pitchFamily="18" charset="0"/>
                <a:ea typeface="Arial" charset="0"/>
                <a:cs typeface="Times New Roman" pitchFamily="18" charset="0"/>
              </a:rPr>
              <a:t>5. Элементы управления в представлении услуги</a:t>
            </a:r>
            <a:endParaRPr lang="ru-RU" altLang="ru-RU" sz="1050" dirty="0">
              <a:ea typeface="Arial" charset="0"/>
              <a:cs typeface="Times New Roman" pitchFamily="18" charset="0"/>
            </a:endParaRPr>
          </a:p>
          <a:p>
            <a:r>
              <a:rPr lang="ru-RU" altLang="ru-RU" sz="1050" b="1" dirty="0">
                <a:solidFill>
                  <a:srgbClr val="000000"/>
                </a:solidFill>
                <a:latin typeface="Times New Roman" pitchFamily="18" charset="0"/>
                <a:ea typeface="Arial" charset="0"/>
                <a:cs typeface="Times New Roman" pitchFamily="18" charset="0"/>
              </a:rPr>
              <a:t>……                                                                                   </a:t>
            </a:r>
          </a:p>
          <a:p>
            <a:r>
              <a:rPr lang="ru-RU" altLang="ru-RU" sz="1050" b="1" dirty="0">
                <a:solidFill>
                  <a:srgbClr val="000000"/>
                </a:solidFill>
                <a:latin typeface="Times New Roman" pitchFamily="18" charset="0"/>
                <a:ea typeface="Arial" charset="0"/>
                <a:cs typeface="Times New Roman" pitchFamily="18" charset="0"/>
              </a:rPr>
              <a:t>6.  Этапы формирования </a:t>
            </a:r>
            <a:r>
              <a:rPr lang="ru-RU" altLang="ru-RU" sz="1050" b="1" dirty="0" smtClean="0">
                <a:solidFill>
                  <a:srgbClr val="000000"/>
                </a:solidFill>
                <a:latin typeface="Times New Roman" pitchFamily="18" charset="0"/>
                <a:ea typeface="Arial" charset="0"/>
                <a:cs typeface="Times New Roman" pitchFamily="18" charset="0"/>
              </a:rPr>
              <a:t>представления</a:t>
            </a:r>
            <a:endParaRPr lang="ru-RU" altLang="ru-RU" sz="1000" dirty="0">
              <a:ea typeface="Arial" charset="0"/>
              <a:cs typeface="Times New Roman" pitchFamily="18" charset="0"/>
            </a:endParaRPr>
          </a:p>
        </p:txBody>
      </p:sp>
      <p:sp>
        <p:nvSpPr>
          <p:cNvPr id="12"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2" name="Прямоугольник 1"/>
          <p:cNvSpPr/>
          <p:nvPr/>
        </p:nvSpPr>
        <p:spPr>
          <a:xfrm>
            <a:off x="107504" y="1196752"/>
            <a:ext cx="8702402" cy="2269852"/>
          </a:xfrm>
          <a:prstGeom prst="rect">
            <a:avLst/>
          </a:prstGeom>
          <a:ln>
            <a:solidFill>
              <a:schemeClr val="accent1"/>
            </a:solidFill>
          </a:ln>
        </p:spPr>
        <p:txBody>
          <a:bodyPr wrap="square">
            <a:spAutoFit/>
          </a:bodyPr>
          <a:lstStyle/>
          <a:p>
            <a:r>
              <a:rPr lang="ru-RU" sz="1000" b="1" dirty="0"/>
              <a:t>1.                Общие положения</a:t>
            </a:r>
            <a:endParaRPr lang="ru-RU" sz="1000" dirty="0"/>
          </a:p>
          <a:p>
            <a:r>
              <a:rPr lang="ru-RU" sz="1000" dirty="0"/>
              <a:t>1.1.         Настоящие Методические рекомендации разработаны в целях повышения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Единого портала государственных и муниципальных услуг (функций) (ЕПГУ)  и региональных порталов государственных и муниципальных услуг (РПГУ), с учетом требований постановления Правительства Российской Федерации от 24 октября 2011 года  № 861-п «О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a:t>
            </a:r>
          </a:p>
          <a:p>
            <a:r>
              <a:rPr lang="ru-RU" sz="1000" dirty="0"/>
              <a:t>1.2.         Целью настоящих методических рекомендаций является формирование требований к представлению государственных и муниципальных услуг в доступной для граждан форме.</a:t>
            </a:r>
          </a:p>
          <a:p>
            <a:r>
              <a:rPr lang="ru-RU" sz="1000" dirty="0"/>
              <a:t>1.3.         Представление услуги формируется органом власти, предоставляющим данную услугу, с привлечением специалистов, непосредственно участвующих в предоставлении услуги. Орган власти, предоставляющий услугу, несет ответственность:</a:t>
            </a:r>
          </a:p>
          <a:p>
            <a:r>
              <a:rPr lang="ru-RU" sz="1000" dirty="0"/>
              <a:t>- за качество представления услуги на порталах услуг;</a:t>
            </a:r>
          </a:p>
          <a:p>
            <a:r>
              <a:rPr lang="ru-RU" sz="1000" dirty="0"/>
              <a:t>- за управление изменениями в порядке предоставления услуги и представлении ее на порталах услуг.</a:t>
            </a:r>
          </a:p>
          <a:p>
            <a:pPr algn="just">
              <a:lnSpc>
                <a:spcPct val="115000"/>
              </a:lnSpc>
            </a:pPr>
            <a:r>
              <a:rPr lang="ru-RU" altLang="ru-RU" sz="1000" dirty="0" smtClean="0">
                <a:solidFill>
                  <a:srgbClr val="000000"/>
                </a:solidFill>
                <a:latin typeface="Times New Roman" pitchFamily="18" charset="0"/>
                <a:cs typeface="Times New Roman" pitchFamily="18" charset="0"/>
              </a:rPr>
              <a:t>услуг</a:t>
            </a:r>
            <a:r>
              <a:rPr lang="ru-RU" altLang="ru-RU" sz="1000" dirty="0">
                <a:solidFill>
                  <a:srgbClr val="000000"/>
                </a:solidFill>
                <a:latin typeface="Times New Roman" pitchFamily="18" charset="0"/>
                <a:cs typeface="Times New Roman" pitchFamily="18" charset="0"/>
              </a:rPr>
              <a:t>»;</a:t>
            </a:r>
            <a:endParaRPr lang="ru-RU" altLang="ru-RU" sz="800" dirty="0">
              <a:solidFill>
                <a:srgbClr val="000000"/>
              </a:solidFill>
              <a:latin typeface="Arial" charset="0"/>
              <a:cs typeface="Arial" charset="0"/>
            </a:endParaRPr>
          </a:p>
        </p:txBody>
      </p:sp>
      <p:sp>
        <p:nvSpPr>
          <p:cNvPr id="5" name="TextBox 4"/>
          <p:cNvSpPr txBox="1"/>
          <p:nvPr/>
        </p:nvSpPr>
        <p:spPr>
          <a:xfrm>
            <a:off x="327665" y="1758444"/>
            <a:ext cx="8424936" cy="429348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1300" b="1" dirty="0"/>
              <a:t>2.     Основные определения</a:t>
            </a:r>
            <a:endParaRPr lang="ru-RU" sz="1300" dirty="0"/>
          </a:p>
          <a:p>
            <a:r>
              <a:rPr lang="ru-RU" sz="1300" dirty="0"/>
              <a:t>Основные термины, используемые в настоящих Методических рекомендациях.</a:t>
            </a:r>
          </a:p>
          <a:p>
            <a:pPr marL="171450" indent="-171450">
              <a:buFontTx/>
              <a:buChar char="-"/>
            </a:pPr>
            <a:r>
              <a:rPr lang="ru-RU" sz="1300" b="1" dirty="0" smtClean="0"/>
              <a:t>порталы </a:t>
            </a:r>
            <a:r>
              <a:rPr lang="ru-RU" sz="1300" b="1" dirty="0"/>
              <a:t>услуг </a:t>
            </a:r>
            <a:r>
              <a:rPr lang="ru-RU" sz="1300" dirty="0"/>
              <a:t>- Единый портал государственных и муниципальных услуг (функций) и региональные порталы </a:t>
            </a:r>
            <a:r>
              <a:rPr lang="ru-RU" sz="1300" dirty="0" smtClean="0"/>
              <a:t>государственных </a:t>
            </a:r>
            <a:r>
              <a:rPr lang="ru-RU" sz="1300" dirty="0"/>
              <a:t>и муниципальных услуг;</a:t>
            </a:r>
          </a:p>
          <a:p>
            <a:r>
              <a:rPr lang="ru-RU" sz="1300" dirty="0"/>
              <a:t>- </a:t>
            </a:r>
            <a:r>
              <a:rPr lang="ru-RU" sz="1300" dirty="0" smtClean="0"/>
              <a:t> услуги </a:t>
            </a:r>
            <a:r>
              <a:rPr lang="ru-RU" sz="1300" dirty="0"/>
              <a:t>– ……»;</a:t>
            </a:r>
          </a:p>
          <a:p>
            <a:pPr marL="171450" indent="-171450">
              <a:buFontTx/>
              <a:buChar char="-"/>
            </a:pPr>
            <a:r>
              <a:rPr lang="ru-RU" sz="1300" b="1" u="sng" dirty="0" smtClean="0"/>
              <a:t>описание </a:t>
            </a:r>
            <a:r>
              <a:rPr lang="ru-RU" sz="1300" b="1" u="sng" dirty="0"/>
              <a:t>услуги</a:t>
            </a:r>
            <a:r>
              <a:rPr lang="ru-RU" sz="1300" dirty="0"/>
              <a:t> – полная и подробная текстовая информация об услуге в соответствии со структурой, </a:t>
            </a:r>
            <a:endParaRPr lang="ru-RU" sz="1300" dirty="0" smtClean="0"/>
          </a:p>
          <a:p>
            <a:pPr marL="171450" indent="-171450">
              <a:buFontTx/>
              <a:buChar char="-"/>
            </a:pPr>
            <a:r>
              <a:rPr lang="ru-RU" sz="1300" dirty="0" smtClean="0"/>
              <a:t>изложенной </a:t>
            </a:r>
            <a:r>
              <a:rPr lang="ru-RU" sz="1300" dirty="0"/>
              <a:t>в пункте 5 настоящих Методических рекомендаций;</a:t>
            </a:r>
          </a:p>
          <a:p>
            <a:pPr marL="171450" indent="-171450">
              <a:buFontTx/>
              <a:buChar char="-"/>
            </a:pPr>
            <a:r>
              <a:rPr lang="ru-RU" sz="1300" b="1" u="sng" dirty="0" smtClean="0"/>
              <a:t>представление </a:t>
            </a:r>
            <a:r>
              <a:rPr lang="ru-RU" sz="1300" b="1" u="sng" dirty="0"/>
              <a:t>услуги</a:t>
            </a:r>
            <a:r>
              <a:rPr lang="ru-RU" sz="1300" dirty="0"/>
              <a:t> - отображение на порталах услуг описания услуги в доступной для граждан форме, а </a:t>
            </a:r>
            <a:r>
              <a:rPr lang="ru-RU" sz="1300" dirty="0" smtClean="0"/>
              <a:t>также </a:t>
            </a:r>
            <a:r>
              <a:rPr lang="ru-RU" sz="1300" dirty="0"/>
              <a:t>краткий текстовый документ (листовка), отвечающие основным принципам, перечисленным в п. 4 </a:t>
            </a:r>
            <a:r>
              <a:rPr lang="ru-RU" sz="1300" dirty="0" smtClean="0"/>
              <a:t> настоящих Методических </a:t>
            </a:r>
            <a:r>
              <a:rPr lang="ru-RU" sz="1300" dirty="0"/>
              <a:t>рекомендаций, и позволяющие заявителю осуществлять эффективный поиск </a:t>
            </a:r>
            <a:r>
              <a:rPr lang="ru-RU" sz="1300" dirty="0" smtClean="0"/>
              <a:t> информации </a:t>
            </a:r>
            <a:r>
              <a:rPr lang="ru-RU" sz="1300" dirty="0"/>
              <a:t>на </a:t>
            </a:r>
            <a:r>
              <a:rPr lang="ru-RU" sz="1300" dirty="0" smtClean="0"/>
              <a:t>порталах </a:t>
            </a:r>
            <a:r>
              <a:rPr lang="ru-RU" sz="1300" dirty="0"/>
              <a:t>услуг или получить услугу в традиционной форме;</a:t>
            </a:r>
          </a:p>
          <a:p>
            <a:r>
              <a:rPr lang="ru-RU" sz="1300" dirty="0"/>
              <a:t>- </a:t>
            </a:r>
            <a:r>
              <a:rPr lang="ru-RU" sz="1300" dirty="0" smtClean="0"/>
              <a:t> </a:t>
            </a:r>
            <a:r>
              <a:rPr lang="ru-RU" sz="1300" b="1" dirty="0" smtClean="0"/>
              <a:t>орган</a:t>
            </a:r>
            <a:r>
              <a:rPr lang="ru-RU" sz="1300" b="1" dirty="0"/>
              <a:t>, предоставляющий услугу</a:t>
            </a:r>
            <a:r>
              <a:rPr lang="ru-RU" sz="1300" dirty="0"/>
              <a:t>,  -;</a:t>
            </a:r>
          </a:p>
          <a:p>
            <a:pPr marL="171450" indent="-171450">
              <a:buFontTx/>
              <a:buChar char="-"/>
            </a:pPr>
            <a:r>
              <a:rPr lang="ru-RU" sz="1300" b="1" dirty="0" smtClean="0"/>
              <a:t>основная </a:t>
            </a:r>
            <a:r>
              <a:rPr lang="ru-RU" sz="1300" b="1" dirty="0"/>
              <a:t>страница </a:t>
            </a:r>
            <a:r>
              <a:rPr lang="ru-RU" sz="1300" dirty="0"/>
              <a:t>– первая страница конкретной услуги на портале услуг, на которую попадает заявитель </a:t>
            </a:r>
            <a:r>
              <a:rPr lang="ru-RU" sz="1300" dirty="0" smtClean="0"/>
              <a:t>при</a:t>
            </a:r>
          </a:p>
          <a:p>
            <a:r>
              <a:rPr lang="ru-RU" sz="1300" dirty="0"/>
              <a:t> </a:t>
            </a:r>
            <a:r>
              <a:rPr lang="ru-RU" sz="1300" dirty="0" smtClean="0"/>
              <a:t>   поиске </a:t>
            </a:r>
            <a:r>
              <a:rPr lang="ru-RU" sz="1300" dirty="0"/>
              <a:t>услуги;</a:t>
            </a:r>
          </a:p>
          <a:p>
            <a:pPr marL="171450" indent="-171450">
              <a:buFontTx/>
              <a:buChar char="-"/>
            </a:pPr>
            <a:r>
              <a:rPr lang="ru-RU" sz="1300" b="1" dirty="0" smtClean="0"/>
              <a:t>автоматизированная </a:t>
            </a:r>
            <a:r>
              <a:rPr lang="ru-RU" sz="1300" b="1" dirty="0"/>
              <a:t>экспертная система</a:t>
            </a:r>
            <a:r>
              <a:rPr lang="ru-RU" sz="1300" dirty="0"/>
              <a:t> - программный комплекс, аккумулирующий варианты и частные случаи </a:t>
            </a:r>
            <a:r>
              <a:rPr lang="ru-RU" sz="1300" dirty="0" smtClean="0"/>
              <a:t>предоставления </a:t>
            </a:r>
            <a:r>
              <a:rPr lang="ru-RU" sz="1300" dirty="0"/>
              <a:t>услуги и позволяющий пользователю быстро получить необходимую информацию.</a:t>
            </a:r>
          </a:p>
          <a:p>
            <a:endParaRPr lang="ru-RU" sz="1300" dirty="0"/>
          </a:p>
        </p:txBody>
      </p:sp>
    </p:spTree>
    <p:extLst>
      <p:ext uri="{BB962C8B-B14F-4D97-AF65-F5344CB8AC3E}">
        <p14:creationId xmlns:p14="http://schemas.microsoft.com/office/powerpoint/2010/main" val="19672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53321" y="4642409"/>
            <a:ext cx="7992888" cy="1749646"/>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a:solidFill>
                  <a:srgbClr val="000000"/>
                </a:solidFill>
                <a:latin typeface="Times New Roman" panose="02020603050405020304" pitchFamily="18" charset="0"/>
                <a:ea typeface="Times New Roman" panose="02020603050405020304" pitchFamily="18" charset="0"/>
              </a:rPr>
              <a:t>3. Основные принципы представления услуг:</a:t>
            </a:r>
            <a:endParaRPr lang="ru-RU" sz="900" dirty="0">
              <a:solidFill>
                <a:srgbClr val="000000"/>
              </a:solidFill>
              <a:latin typeface="Arial" panose="020B0604020202020204" pitchFamily="34" charset="0"/>
              <a:ea typeface="Arial" panose="020B0604020202020204" pitchFamily="34" charset="0"/>
            </a:endParaRP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Краткость. Представление услуги должно быть кратким по содержанию и ограниченным по объему. ..</a:t>
            </a: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Клиентоориентированность. В описании должна присутствовать только информация, которая для большинства заявителей является важной при принятии  решения об обращении за услугой… </a:t>
            </a: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Доступность языка. В описании следует избегать канцеляризмов и избыточных юридических терминов… </a:t>
            </a:r>
          </a:p>
          <a:p>
            <a:pPr marL="228600" indent="-228600">
              <a:lnSpc>
                <a:spcPct val="115000"/>
              </a:lnSpc>
              <a:buFont typeface="+mj-lt"/>
              <a:buAutoNum type="arabicPeriod"/>
              <a:defRPr/>
            </a:pPr>
            <a:r>
              <a:rPr lang="ru-RU" sz="1050" dirty="0">
                <a:latin typeface="Times New Roman" panose="02020603050405020304" pitchFamily="18" charset="0"/>
                <a:ea typeface="Arial" panose="020B0604020202020204" pitchFamily="34" charset="0"/>
              </a:rPr>
              <a:t>Документы-локомотивы. В разделе «Перечень документов» по каждому виду документов следует выделить так называемый «документ-локомотив» - наиболее часто встречающийся документ (сведения), предоставление которых необходимо для принятия решения.</a:t>
            </a:r>
            <a:endParaRPr lang="ru-RU" sz="900" dirty="0">
              <a:latin typeface="Arial" panose="020B0604020202020204" pitchFamily="34" charset="0"/>
              <a:ea typeface="Arial" panose="020B0604020202020204" pitchFamily="34" charset="0"/>
            </a:endParaRPr>
          </a:p>
          <a:p>
            <a:pPr marL="228600" indent="-228600">
              <a:lnSpc>
                <a:spcPct val="115000"/>
              </a:lnSpc>
              <a:buFont typeface="+mj-lt"/>
              <a:buAutoNum type="arabicPeriod"/>
              <a:defRPr/>
            </a:pPr>
            <a:r>
              <a:rPr lang="ru-RU" sz="1050" dirty="0">
                <a:latin typeface="Times New Roman" panose="02020603050405020304" pitchFamily="18" charset="0"/>
                <a:ea typeface="Arial" panose="020B0604020202020204" pitchFamily="34" charset="0"/>
              </a:rPr>
              <a:t>Применение экспертных систем для заявителей…</a:t>
            </a:r>
            <a:endParaRPr lang="ru-RU" sz="900" dirty="0">
              <a:latin typeface="Arial" panose="020B0604020202020204" pitchFamily="34" charset="0"/>
              <a:ea typeface="Arial" panose="020B0604020202020204" pitchFamily="34" charset="0"/>
            </a:endParaRPr>
          </a:p>
        </p:txBody>
      </p:sp>
      <p:sp>
        <p:nvSpPr>
          <p:cNvPr id="10" name="Прямоугольник 9"/>
          <p:cNvSpPr/>
          <p:nvPr/>
        </p:nvSpPr>
        <p:spPr>
          <a:xfrm>
            <a:off x="1763155" y="5517232"/>
            <a:ext cx="7160046" cy="601318"/>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smtClean="0">
                <a:solidFill>
                  <a:srgbClr val="000000"/>
                </a:solidFill>
                <a:latin typeface="Times New Roman" panose="02020603050405020304" pitchFamily="18" charset="0"/>
                <a:ea typeface="Times New Roman" panose="02020603050405020304" pitchFamily="18" charset="0"/>
              </a:rPr>
              <a:t>4. </a:t>
            </a:r>
            <a:r>
              <a:rPr lang="ru-RU" altLang="ru-RU" sz="1050" b="1" dirty="0">
                <a:solidFill>
                  <a:srgbClr val="000000"/>
                </a:solidFill>
                <a:latin typeface="Times New Roman" pitchFamily="18" charset="0"/>
                <a:cs typeface="Times New Roman" pitchFamily="18" charset="0"/>
              </a:rPr>
              <a:t>Структура  представления </a:t>
            </a:r>
            <a:r>
              <a:rPr lang="ru-RU" altLang="ru-RU" sz="1050" b="1" dirty="0" smtClean="0">
                <a:solidFill>
                  <a:srgbClr val="000000"/>
                </a:solidFill>
                <a:latin typeface="Times New Roman" pitchFamily="18" charset="0"/>
                <a:cs typeface="Times New Roman" pitchFamily="18" charset="0"/>
              </a:rPr>
              <a:t>услуги</a:t>
            </a:r>
          </a:p>
          <a:p>
            <a:pPr fontAlgn="base"/>
            <a:r>
              <a:rPr lang="ru-RU" sz="1050" dirty="0">
                <a:solidFill>
                  <a:srgbClr val="000000"/>
                </a:solidFill>
                <a:latin typeface="Times New Roman" panose="02020603050405020304" pitchFamily="18" charset="0"/>
                <a:ea typeface="Arial" panose="020B0604020202020204" pitchFamily="34" charset="0"/>
              </a:rPr>
              <a:t>Наименование услуги</a:t>
            </a:r>
          </a:p>
          <a:p>
            <a:pPr fontAlgn="base"/>
            <a:r>
              <a:rPr lang="ru-RU" sz="1050" dirty="0">
                <a:solidFill>
                  <a:srgbClr val="000000"/>
                </a:solidFill>
                <a:latin typeface="Times New Roman" panose="02020603050405020304" pitchFamily="18" charset="0"/>
                <a:ea typeface="Arial" panose="020B0604020202020204" pitchFamily="34" charset="0"/>
              </a:rPr>
              <a:t>Кому адресована </a:t>
            </a:r>
            <a:r>
              <a:rPr lang="ru-RU" sz="1050" dirty="0" smtClean="0">
                <a:solidFill>
                  <a:srgbClr val="000000"/>
                </a:solidFill>
                <a:latin typeface="Times New Roman" panose="02020603050405020304" pitchFamily="18" charset="0"/>
                <a:ea typeface="Arial" panose="020B0604020202020204" pitchFamily="34" charset="0"/>
              </a:rPr>
              <a:t>услуга</a:t>
            </a:r>
            <a:endParaRPr lang="ru-RU" sz="1050" dirty="0">
              <a:solidFill>
                <a:srgbClr val="000000"/>
              </a:solidFill>
              <a:latin typeface="Times New Roman" panose="02020603050405020304" pitchFamily="18" charset="0"/>
              <a:ea typeface="Arial" panose="020B0604020202020204" pitchFamily="34" charset="0"/>
            </a:endParaRPr>
          </a:p>
        </p:txBody>
      </p:sp>
      <p:sp>
        <p:nvSpPr>
          <p:cNvPr id="11" name="Прямоугольник 10"/>
          <p:cNvSpPr/>
          <p:nvPr/>
        </p:nvSpPr>
        <p:spPr>
          <a:xfrm>
            <a:off x="2771800" y="5971052"/>
            <a:ext cx="6264696" cy="577081"/>
          </a:xfrm>
          <a:prstGeom prst="rect">
            <a:avLst/>
          </a:prstGeom>
          <a:solidFill>
            <a:schemeClr val="bg1"/>
          </a:solidFill>
          <a:ln>
            <a:solidFill>
              <a:schemeClr val="accent1"/>
            </a:solidFill>
          </a:ln>
        </p:spPr>
        <p:txBody>
          <a:bodyPr wrap="square">
            <a:spAutoFit/>
          </a:bodyPr>
          <a:lstStyle/>
          <a:p>
            <a:r>
              <a:rPr lang="ru-RU" altLang="ru-RU" sz="1050" b="1" dirty="0">
                <a:solidFill>
                  <a:srgbClr val="000000"/>
                </a:solidFill>
                <a:latin typeface="Times New Roman" pitchFamily="18" charset="0"/>
                <a:ea typeface="Arial" charset="0"/>
                <a:cs typeface="Times New Roman" pitchFamily="18" charset="0"/>
              </a:rPr>
              <a:t>5. Элементы управления в представлении услуги</a:t>
            </a:r>
            <a:endParaRPr lang="ru-RU" altLang="ru-RU" sz="1050" dirty="0">
              <a:ea typeface="Arial" charset="0"/>
              <a:cs typeface="Times New Roman" pitchFamily="18" charset="0"/>
            </a:endParaRPr>
          </a:p>
          <a:p>
            <a:r>
              <a:rPr lang="ru-RU" altLang="ru-RU" sz="1050" b="1" dirty="0">
                <a:solidFill>
                  <a:srgbClr val="000000"/>
                </a:solidFill>
                <a:latin typeface="Times New Roman" pitchFamily="18" charset="0"/>
                <a:ea typeface="Arial" charset="0"/>
                <a:cs typeface="Times New Roman" pitchFamily="18" charset="0"/>
              </a:rPr>
              <a:t>……                                                                                   </a:t>
            </a:r>
          </a:p>
          <a:p>
            <a:r>
              <a:rPr lang="ru-RU" altLang="ru-RU" sz="1050" b="1" dirty="0">
                <a:solidFill>
                  <a:srgbClr val="000000"/>
                </a:solidFill>
                <a:latin typeface="Times New Roman" pitchFamily="18" charset="0"/>
                <a:ea typeface="Arial" charset="0"/>
                <a:cs typeface="Times New Roman" pitchFamily="18" charset="0"/>
              </a:rPr>
              <a:t>6.  Этапы формирования </a:t>
            </a:r>
            <a:r>
              <a:rPr lang="ru-RU" altLang="ru-RU" sz="1050" b="1" dirty="0" smtClean="0">
                <a:solidFill>
                  <a:srgbClr val="000000"/>
                </a:solidFill>
                <a:latin typeface="Times New Roman" pitchFamily="18" charset="0"/>
                <a:ea typeface="Arial" charset="0"/>
                <a:cs typeface="Times New Roman" pitchFamily="18" charset="0"/>
              </a:rPr>
              <a:t>представления</a:t>
            </a:r>
            <a:endParaRPr lang="ru-RU" altLang="ru-RU" sz="1000" dirty="0">
              <a:ea typeface="Arial" charset="0"/>
              <a:cs typeface="Times New Roman" pitchFamily="18" charset="0"/>
            </a:endParaRPr>
          </a:p>
        </p:txBody>
      </p:sp>
      <p:sp>
        <p:nvSpPr>
          <p:cNvPr id="12"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2" name="Прямоугольник 1"/>
          <p:cNvSpPr/>
          <p:nvPr/>
        </p:nvSpPr>
        <p:spPr>
          <a:xfrm>
            <a:off x="107504" y="1196752"/>
            <a:ext cx="8702402" cy="2269852"/>
          </a:xfrm>
          <a:prstGeom prst="rect">
            <a:avLst/>
          </a:prstGeom>
          <a:ln>
            <a:solidFill>
              <a:schemeClr val="accent1"/>
            </a:solidFill>
          </a:ln>
        </p:spPr>
        <p:txBody>
          <a:bodyPr wrap="square">
            <a:spAutoFit/>
          </a:bodyPr>
          <a:lstStyle/>
          <a:p>
            <a:r>
              <a:rPr lang="ru-RU" sz="1000" b="1" dirty="0"/>
              <a:t>1.                Общие положения</a:t>
            </a:r>
            <a:endParaRPr lang="ru-RU" sz="1000" dirty="0"/>
          </a:p>
          <a:p>
            <a:r>
              <a:rPr lang="ru-RU" sz="1000" dirty="0"/>
              <a:t>1.1.         Настоящие Методические рекомендации разработаны в целях повышения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Единого портала государственных и муниципальных услуг (функций) (ЕПГУ)  и региональных порталов государственных и муниципальных услуг (РПГУ), с учетом требований постановления Правительства Российской Федерации от 24 октября 2011 года  № 861-п «О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a:t>
            </a:r>
          </a:p>
          <a:p>
            <a:r>
              <a:rPr lang="ru-RU" sz="1000" dirty="0"/>
              <a:t>1.2.         Целью настоящих методических рекомендаций является формирование требований к представлению государственных и муниципальных услуг в доступной для граждан форме.</a:t>
            </a:r>
          </a:p>
          <a:p>
            <a:r>
              <a:rPr lang="ru-RU" sz="1000" dirty="0"/>
              <a:t>1.3.         Представление услуги формируется органом власти, предоставляющим данную услугу, с привлечением специалистов, непосредственно участвующих в предоставлении услуги. Орган власти, предоставляющий услугу, несет ответственность:</a:t>
            </a:r>
          </a:p>
          <a:p>
            <a:r>
              <a:rPr lang="ru-RU" sz="1000" dirty="0"/>
              <a:t>- за качество представления услуги на порталах услуг;</a:t>
            </a:r>
          </a:p>
          <a:p>
            <a:r>
              <a:rPr lang="ru-RU" sz="1000" dirty="0"/>
              <a:t>- за управление изменениями в порядке предоставления услуги и представлении ее на порталах услуг.</a:t>
            </a:r>
          </a:p>
          <a:p>
            <a:pPr algn="just">
              <a:lnSpc>
                <a:spcPct val="115000"/>
              </a:lnSpc>
            </a:pPr>
            <a:r>
              <a:rPr lang="ru-RU" altLang="ru-RU" sz="1000" dirty="0" smtClean="0">
                <a:solidFill>
                  <a:srgbClr val="000000"/>
                </a:solidFill>
                <a:latin typeface="Times New Roman" pitchFamily="18" charset="0"/>
                <a:cs typeface="Times New Roman" pitchFamily="18" charset="0"/>
              </a:rPr>
              <a:t>услуг</a:t>
            </a:r>
            <a:r>
              <a:rPr lang="ru-RU" altLang="ru-RU" sz="1000" dirty="0">
                <a:solidFill>
                  <a:srgbClr val="000000"/>
                </a:solidFill>
                <a:latin typeface="Times New Roman" pitchFamily="18" charset="0"/>
                <a:cs typeface="Times New Roman" pitchFamily="18" charset="0"/>
              </a:rPr>
              <a:t>»;</a:t>
            </a:r>
            <a:endParaRPr lang="ru-RU" altLang="ru-RU" sz="800" dirty="0">
              <a:solidFill>
                <a:srgbClr val="000000"/>
              </a:solidFill>
              <a:latin typeface="Arial" charset="0"/>
              <a:cs typeface="Arial" charset="0"/>
            </a:endParaRPr>
          </a:p>
        </p:txBody>
      </p:sp>
      <p:sp>
        <p:nvSpPr>
          <p:cNvPr id="3" name="Прямоугольник 2"/>
          <p:cNvSpPr/>
          <p:nvPr/>
        </p:nvSpPr>
        <p:spPr>
          <a:xfrm>
            <a:off x="539552" y="2589441"/>
            <a:ext cx="7992888" cy="246221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b="1" dirty="0"/>
              <a:t>3.     Формы представления услуги</a:t>
            </a:r>
            <a:endParaRPr lang="ru-RU" sz="1400" dirty="0"/>
          </a:p>
          <a:p>
            <a:r>
              <a:rPr lang="ru-RU" sz="1400" dirty="0"/>
              <a:t>Для удобства заявителей представление услуги разрабатывается в двух формах:</a:t>
            </a:r>
          </a:p>
          <a:p>
            <a:r>
              <a:rPr lang="ru-RU" sz="1400" dirty="0"/>
              <a:t>- </a:t>
            </a:r>
            <a:r>
              <a:rPr lang="ru-RU" sz="1400" b="1" dirty="0" err="1"/>
              <a:t>on-line</a:t>
            </a:r>
            <a:r>
              <a:rPr lang="ru-RU" sz="1400" b="1" dirty="0"/>
              <a:t> форма </a:t>
            </a:r>
            <a:r>
              <a:rPr lang="ru-RU" sz="1400" dirty="0"/>
              <a:t>– основная форма представления услуги - является визуализацией услуги на порталах услуг;</a:t>
            </a:r>
          </a:p>
          <a:p>
            <a:r>
              <a:rPr lang="ru-RU" sz="1400" dirty="0"/>
              <a:t>- </a:t>
            </a:r>
            <a:r>
              <a:rPr lang="ru-RU" sz="1400" b="1" dirty="0"/>
              <a:t>листовка (буклет</a:t>
            </a:r>
            <a:r>
              <a:rPr lang="ru-RU" sz="1400" dirty="0"/>
              <a:t>) – дополнительная форма представления услуги – является документом в текстовом формате ограниченного объема, который предназначен для того, чтобы заявитель мог получить услугу в традиционной (не электронной) форме. Листовка (буклет) должна быть доступна для копирования и распечатывания на основной странице услуги. Объем листовки – 1 лист. Если описание услуги получается слишком объемным, рекомендуется разработать несколько вариантов листовок (для различных категорий заявителей, для разных жизненных ситуаций и т.п.).</a:t>
            </a:r>
          </a:p>
        </p:txBody>
      </p:sp>
    </p:spTree>
    <p:extLst>
      <p:ext uri="{BB962C8B-B14F-4D97-AF65-F5344CB8AC3E}">
        <p14:creationId xmlns:p14="http://schemas.microsoft.com/office/powerpoint/2010/main" val="622654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3229858"/>
            <a:ext cx="7992888" cy="1207254"/>
          </a:xfrm>
          <a:prstGeom prst="rect">
            <a:avLst/>
          </a:prstGeom>
          <a:solidFill>
            <a:schemeClr val="bg1"/>
          </a:solidFill>
          <a:ln>
            <a:solidFill>
              <a:schemeClr val="accent1"/>
            </a:solidFill>
          </a:ln>
        </p:spPr>
        <p:txBody>
          <a:bodyPr wrap="square">
            <a:spAutoFit/>
          </a:bodyPr>
          <a:lstStyle/>
          <a:p>
            <a:pPr algn="ctr">
              <a:lnSpc>
                <a:spcPct val="115000"/>
              </a:lnSpc>
            </a:pPr>
            <a:r>
              <a:rPr lang="ru-RU" altLang="ru-RU" sz="1050" b="1" dirty="0">
                <a:solidFill>
                  <a:srgbClr val="000000"/>
                </a:solidFill>
                <a:latin typeface="Times New Roman" pitchFamily="18" charset="0"/>
                <a:cs typeface="Arial" charset="0"/>
              </a:rPr>
              <a:t>2. Формы представления услуги</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Для удобства заявителей представление услуги разрабатывается в двух формах:</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 </a:t>
            </a:r>
            <a:r>
              <a:rPr lang="en-US" altLang="ru-RU" sz="1050" dirty="0">
                <a:solidFill>
                  <a:srgbClr val="000000"/>
                </a:solidFill>
                <a:latin typeface="Times New Roman" pitchFamily="18" charset="0"/>
                <a:cs typeface="Arial" charset="0"/>
              </a:rPr>
              <a:t>on</a:t>
            </a:r>
            <a:r>
              <a:rPr lang="ru-RU" altLang="ru-RU" sz="1050" dirty="0">
                <a:solidFill>
                  <a:srgbClr val="000000"/>
                </a:solidFill>
                <a:latin typeface="Times New Roman" pitchFamily="18" charset="0"/>
                <a:cs typeface="Arial" charset="0"/>
              </a:rPr>
              <a:t>-</a:t>
            </a:r>
            <a:r>
              <a:rPr lang="en-US" altLang="ru-RU" sz="1050" dirty="0">
                <a:solidFill>
                  <a:srgbClr val="000000"/>
                </a:solidFill>
                <a:latin typeface="Times New Roman" pitchFamily="18" charset="0"/>
                <a:cs typeface="Arial" charset="0"/>
              </a:rPr>
              <a:t>line </a:t>
            </a:r>
            <a:r>
              <a:rPr lang="ru-RU" altLang="ru-RU" sz="1050" dirty="0">
                <a:solidFill>
                  <a:srgbClr val="000000"/>
                </a:solidFill>
                <a:latin typeface="Times New Roman" pitchFamily="18" charset="0"/>
                <a:cs typeface="Arial" charset="0"/>
              </a:rPr>
              <a:t>форма – основная форма представления услуги - является визуализацией услуги на порталах услуг</a:t>
            </a:r>
            <a:r>
              <a:rPr lang="ru-RU" altLang="ru-RU" sz="1050" dirty="0">
                <a:solidFill>
                  <a:srgbClr val="000000"/>
                </a:solidFill>
                <a:latin typeface="Times New Roman" pitchFamily="18" charset="0"/>
                <a:cs typeface="Times New Roman" pitchFamily="18" charset="0"/>
              </a:rPr>
              <a:t>;</a:t>
            </a:r>
            <a:endParaRPr lang="ru-RU" altLang="ru-RU" sz="1050" dirty="0">
              <a:solidFill>
                <a:srgbClr val="000000"/>
              </a:solidFill>
              <a:latin typeface="Arial" charset="0"/>
              <a:cs typeface="Arial" charset="0"/>
            </a:endParaRPr>
          </a:p>
          <a:p>
            <a:pPr algn="just">
              <a:lnSpc>
                <a:spcPct val="115000"/>
              </a:lnSpc>
            </a:pPr>
            <a:r>
              <a:rPr lang="ru-RU" altLang="ru-RU" sz="1050" dirty="0" smtClean="0">
                <a:solidFill>
                  <a:srgbClr val="000000"/>
                </a:solidFill>
                <a:latin typeface="Times New Roman" pitchFamily="18" charset="0"/>
                <a:cs typeface="Arial" charset="0"/>
              </a:rPr>
              <a:t>- листовка – дополнительная форма представления услуги – является документом в формате </a:t>
            </a:r>
            <a:r>
              <a:rPr lang="en-US" altLang="ru-RU" sz="1050" dirty="0" smtClean="0">
                <a:solidFill>
                  <a:srgbClr val="000000"/>
                </a:solidFill>
                <a:latin typeface="Times New Roman" pitchFamily="18" charset="0"/>
                <a:cs typeface="Arial" charset="0"/>
              </a:rPr>
              <a:t>Microsoft Word</a:t>
            </a:r>
            <a:r>
              <a:rPr lang="ru-RU" altLang="ru-RU" sz="1050" dirty="0" smtClean="0">
                <a:solidFill>
                  <a:srgbClr val="000000"/>
                </a:solidFill>
                <a:latin typeface="Times New Roman" pitchFamily="18" charset="0"/>
                <a:cs typeface="Arial" charset="0"/>
              </a:rPr>
              <a:t>  на одном листе формата А4 шрифтом 12, с одинарным междустрочным интервалом, который подлежит распечатке и предназначен для того, чтобы заявитель мог </a:t>
            </a:r>
            <a:r>
              <a:rPr lang="ru-RU" altLang="ru-RU" sz="1000" dirty="0" smtClean="0">
                <a:solidFill>
                  <a:srgbClr val="000000"/>
                </a:solidFill>
                <a:latin typeface="Times New Roman" pitchFamily="18" charset="0"/>
                <a:cs typeface="Arial" charset="0"/>
              </a:rPr>
              <a:t>получить</a:t>
            </a:r>
            <a:r>
              <a:rPr lang="ru-RU" altLang="ru-RU" sz="1050" dirty="0" smtClean="0">
                <a:solidFill>
                  <a:srgbClr val="000000"/>
                </a:solidFill>
                <a:latin typeface="Times New Roman" pitchFamily="18" charset="0"/>
                <a:cs typeface="Arial" charset="0"/>
              </a:rPr>
              <a:t> услугу в традиционной (бумажной) форме</a:t>
            </a:r>
            <a:r>
              <a:rPr lang="ru-RU" altLang="ru-RU" sz="500" dirty="0" smtClean="0">
                <a:solidFill>
                  <a:srgbClr val="000000"/>
                </a:solidFill>
                <a:latin typeface="Arial" charset="0"/>
                <a:cs typeface="Arial" charset="0"/>
              </a:rPr>
              <a:t> </a:t>
            </a:r>
            <a:r>
              <a:rPr lang="ru-RU" altLang="ru-RU" sz="1050" dirty="0" smtClean="0">
                <a:solidFill>
                  <a:srgbClr val="000000"/>
                </a:solidFill>
                <a:latin typeface="Times New Roman" pitchFamily="18" charset="0"/>
                <a:cs typeface="Arial" charset="0"/>
              </a:rPr>
              <a:t>.</a:t>
            </a:r>
            <a:endParaRPr lang="ru-RU" altLang="ru-RU" sz="1050" dirty="0">
              <a:solidFill>
                <a:srgbClr val="000000"/>
              </a:solidFill>
              <a:latin typeface="Arial" charset="0"/>
              <a:cs typeface="Arial" charset="0"/>
            </a:endParaRPr>
          </a:p>
        </p:txBody>
      </p:sp>
      <p:sp>
        <p:nvSpPr>
          <p:cNvPr id="10" name="Прямоугольник 9"/>
          <p:cNvSpPr/>
          <p:nvPr/>
        </p:nvSpPr>
        <p:spPr>
          <a:xfrm>
            <a:off x="1763155" y="5517232"/>
            <a:ext cx="7160046" cy="601318"/>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smtClean="0">
                <a:solidFill>
                  <a:srgbClr val="000000"/>
                </a:solidFill>
                <a:latin typeface="Times New Roman" panose="02020603050405020304" pitchFamily="18" charset="0"/>
                <a:ea typeface="Times New Roman" panose="02020603050405020304" pitchFamily="18" charset="0"/>
              </a:rPr>
              <a:t>4. </a:t>
            </a:r>
            <a:r>
              <a:rPr lang="ru-RU" altLang="ru-RU" sz="1050" b="1" dirty="0">
                <a:solidFill>
                  <a:srgbClr val="000000"/>
                </a:solidFill>
                <a:latin typeface="Times New Roman" pitchFamily="18" charset="0"/>
                <a:cs typeface="Times New Roman" pitchFamily="18" charset="0"/>
              </a:rPr>
              <a:t>Структура  представления </a:t>
            </a:r>
            <a:r>
              <a:rPr lang="ru-RU" altLang="ru-RU" sz="1050" b="1" dirty="0" smtClean="0">
                <a:solidFill>
                  <a:srgbClr val="000000"/>
                </a:solidFill>
                <a:latin typeface="Times New Roman" pitchFamily="18" charset="0"/>
                <a:cs typeface="Times New Roman" pitchFamily="18" charset="0"/>
              </a:rPr>
              <a:t>услуги</a:t>
            </a:r>
          </a:p>
          <a:p>
            <a:pPr fontAlgn="base"/>
            <a:r>
              <a:rPr lang="ru-RU" sz="1050" dirty="0">
                <a:solidFill>
                  <a:srgbClr val="000000"/>
                </a:solidFill>
                <a:latin typeface="Times New Roman" panose="02020603050405020304" pitchFamily="18" charset="0"/>
                <a:ea typeface="Arial" panose="020B0604020202020204" pitchFamily="34" charset="0"/>
              </a:rPr>
              <a:t>Наименование услуги</a:t>
            </a:r>
          </a:p>
          <a:p>
            <a:pPr fontAlgn="base"/>
            <a:r>
              <a:rPr lang="ru-RU" sz="1050" dirty="0">
                <a:solidFill>
                  <a:srgbClr val="000000"/>
                </a:solidFill>
                <a:latin typeface="Times New Roman" panose="02020603050405020304" pitchFamily="18" charset="0"/>
                <a:ea typeface="Arial" panose="020B0604020202020204" pitchFamily="34" charset="0"/>
              </a:rPr>
              <a:t>Кому адресована </a:t>
            </a:r>
            <a:r>
              <a:rPr lang="ru-RU" sz="1050" dirty="0" smtClean="0">
                <a:solidFill>
                  <a:srgbClr val="000000"/>
                </a:solidFill>
                <a:latin typeface="Times New Roman" panose="02020603050405020304" pitchFamily="18" charset="0"/>
                <a:ea typeface="Arial" panose="020B0604020202020204" pitchFamily="34" charset="0"/>
              </a:rPr>
              <a:t>услуга</a:t>
            </a:r>
            <a:endParaRPr lang="ru-RU" sz="1050" dirty="0">
              <a:solidFill>
                <a:srgbClr val="000000"/>
              </a:solidFill>
              <a:latin typeface="Times New Roman" panose="02020603050405020304" pitchFamily="18" charset="0"/>
              <a:ea typeface="Arial" panose="020B0604020202020204" pitchFamily="34" charset="0"/>
            </a:endParaRPr>
          </a:p>
        </p:txBody>
      </p:sp>
      <p:sp>
        <p:nvSpPr>
          <p:cNvPr id="11" name="Прямоугольник 10"/>
          <p:cNvSpPr/>
          <p:nvPr/>
        </p:nvSpPr>
        <p:spPr>
          <a:xfrm>
            <a:off x="2771800" y="5971052"/>
            <a:ext cx="6264696" cy="577081"/>
          </a:xfrm>
          <a:prstGeom prst="rect">
            <a:avLst/>
          </a:prstGeom>
          <a:solidFill>
            <a:schemeClr val="bg1"/>
          </a:solidFill>
          <a:ln>
            <a:solidFill>
              <a:schemeClr val="accent1"/>
            </a:solidFill>
          </a:ln>
        </p:spPr>
        <p:txBody>
          <a:bodyPr wrap="square">
            <a:spAutoFit/>
          </a:bodyPr>
          <a:lstStyle/>
          <a:p>
            <a:r>
              <a:rPr lang="ru-RU" altLang="ru-RU" sz="1050" b="1" dirty="0">
                <a:solidFill>
                  <a:srgbClr val="000000"/>
                </a:solidFill>
                <a:latin typeface="Times New Roman" pitchFamily="18" charset="0"/>
                <a:ea typeface="Arial" charset="0"/>
                <a:cs typeface="Times New Roman" pitchFamily="18" charset="0"/>
              </a:rPr>
              <a:t>5. Элементы управления в представлении услуги</a:t>
            </a:r>
            <a:endParaRPr lang="ru-RU" altLang="ru-RU" sz="1050" dirty="0">
              <a:ea typeface="Arial" charset="0"/>
              <a:cs typeface="Times New Roman" pitchFamily="18" charset="0"/>
            </a:endParaRPr>
          </a:p>
          <a:p>
            <a:r>
              <a:rPr lang="ru-RU" altLang="ru-RU" sz="1050" b="1" dirty="0">
                <a:solidFill>
                  <a:srgbClr val="000000"/>
                </a:solidFill>
                <a:latin typeface="Times New Roman" pitchFamily="18" charset="0"/>
                <a:ea typeface="Arial" charset="0"/>
                <a:cs typeface="Times New Roman" pitchFamily="18" charset="0"/>
              </a:rPr>
              <a:t>……                                                                                   </a:t>
            </a:r>
          </a:p>
          <a:p>
            <a:r>
              <a:rPr lang="ru-RU" altLang="ru-RU" sz="1050" b="1" dirty="0">
                <a:solidFill>
                  <a:srgbClr val="000000"/>
                </a:solidFill>
                <a:latin typeface="Times New Roman" pitchFamily="18" charset="0"/>
                <a:ea typeface="Arial" charset="0"/>
                <a:cs typeface="Times New Roman" pitchFamily="18" charset="0"/>
              </a:rPr>
              <a:t>6.  Этапы формирования </a:t>
            </a:r>
            <a:r>
              <a:rPr lang="ru-RU" altLang="ru-RU" sz="1050" b="1" dirty="0" smtClean="0">
                <a:solidFill>
                  <a:srgbClr val="000000"/>
                </a:solidFill>
                <a:latin typeface="Times New Roman" pitchFamily="18" charset="0"/>
                <a:ea typeface="Arial" charset="0"/>
                <a:cs typeface="Times New Roman" pitchFamily="18" charset="0"/>
              </a:rPr>
              <a:t>представления</a:t>
            </a:r>
            <a:endParaRPr lang="ru-RU" altLang="ru-RU" sz="1000" dirty="0">
              <a:ea typeface="Arial" charset="0"/>
              <a:cs typeface="Times New Roman" pitchFamily="18" charset="0"/>
            </a:endParaRPr>
          </a:p>
        </p:txBody>
      </p:sp>
      <p:sp>
        <p:nvSpPr>
          <p:cNvPr id="12"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2" name="Прямоугольник 1"/>
          <p:cNvSpPr/>
          <p:nvPr/>
        </p:nvSpPr>
        <p:spPr>
          <a:xfrm>
            <a:off x="107504" y="1196752"/>
            <a:ext cx="8702402" cy="2269852"/>
          </a:xfrm>
          <a:prstGeom prst="rect">
            <a:avLst/>
          </a:prstGeom>
          <a:ln>
            <a:solidFill>
              <a:schemeClr val="accent1"/>
            </a:solidFill>
          </a:ln>
        </p:spPr>
        <p:txBody>
          <a:bodyPr wrap="square">
            <a:spAutoFit/>
          </a:bodyPr>
          <a:lstStyle/>
          <a:p>
            <a:r>
              <a:rPr lang="ru-RU" sz="1000" b="1" dirty="0"/>
              <a:t>1.                Общие положения</a:t>
            </a:r>
            <a:endParaRPr lang="ru-RU" sz="1000" dirty="0"/>
          </a:p>
          <a:p>
            <a:r>
              <a:rPr lang="ru-RU" sz="1000" dirty="0"/>
              <a:t>1.1.         Настоящие Методические рекомендации разработаны в целях повышения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Единого портала государственных и муниципальных услуг (функций) (ЕПГУ)  и региональных порталов государственных и муниципальных услуг (РПГУ), с учетом требований постановления Правительства Российской Федерации от 24 октября 2011 года  № 861-п «О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a:t>
            </a:r>
          </a:p>
          <a:p>
            <a:r>
              <a:rPr lang="ru-RU" sz="1000" dirty="0"/>
              <a:t>1.2.         Целью настоящих методических рекомендаций является формирование требований к представлению государственных и муниципальных услуг в доступной для граждан форме.</a:t>
            </a:r>
          </a:p>
          <a:p>
            <a:r>
              <a:rPr lang="ru-RU" sz="1000" dirty="0"/>
              <a:t>1.3.         Представление услуги формируется органом власти, предоставляющим данную услугу, с привлечением специалистов, непосредственно участвующих в предоставлении услуги. Орган власти, предоставляющий услугу, несет ответственность:</a:t>
            </a:r>
          </a:p>
          <a:p>
            <a:r>
              <a:rPr lang="ru-RU" sz="1000" dirty="0"/>
              <a:t>- за качество представления услуги на порталах услуг;</a:t>
            </a:r>
          </a:p>
          <a:p>
            <a:r>
              <a:rPr lang="ru-RU" sz="1000" dirty="0"/>
              <a:t>- за управление изменениями в порядке предоставления услуги и представлении ее на порталах услуг.</a:t>
            </a:r>
          </a:p>
          <a:p>
            <a:pPr algn="just">
              <a:lnSpc>
                <a:spcPct val="115000"/>
              </a:lnSpc>
            </a:pPr>
            <a:r>
              <a:rPr lang="ru-RU" altLang="ru-RU" sz="1000" dirty="0" smtClean="0">
                <a:solidFill>
                  <a:srgbClr val="000000"/>
                </a:solidFill>
                <a:latin typeface="Times New Roman" pitchFamily="18" charset="0"/>
                <a:cs typeface="Times New Roman" pitchFamily="18" charset="0"/>
              </a:rPr>
              <a:t>услуг</a:t>
            </a:r>
            <a:r>
              <a:rPr lang="ru-RU" altLang="ru-RU" sz="1000" dirty="0">
                <a:solidFill>
                  <a:srgbClr val="000000"/>
                </a:solidFill>
                <a:latin typeface="Times New Roman" pitchFamily="18" charset="0"/>
                <a:cs typeface="Times New Roman" pitchFamily="18" charset="0"/>
              </a:rPr>
              <a:t>»;</a:t>
            </a:r>
            <a:endParaRPr lang="ru-RU" altLang="ru-RU" sz="800" dirty="0">
              <a:solidFill>
                <a:srgbClr val="000000"/>
              </a:solidFill>
              <a:latin typeface="Arial" charset="0"/>
              <a:cs typeface="Arial" charset="0"/>
            </a:endParaRPr>
          </a:p>
        </p:txBody>
      </p:sp>
      <p:sp>
        <p:nvSpPr>
          <p:cNvPr id="8" name="Прямоугольник 7"/>
          <p:cNvSpPr/>
          <p:nvPr/>
        </p:nvSpPr>
        <p:spPr>
          <a:xfrm>
            <a:off x="817018" y="2083839"/>
            <a:ext cx="7992888" cy="1749646"/>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678815" algn="ctr">
              <a:lnSpc>
                <a:spcPct val="115000"/>
              </a:lnSpc>
              <a:tabLst>
                <a:tab pos="90170" algn="l"/>
              </a:tabLst>
              <a:defRPr/>
            </a:pPr>
            <a:r>
              <a:rPr lang="ru-RU" sz="1050" b="1" dirty="0">
                <a:solidFill>
                  <a:srgbClr val="000000"/>
                </a:solidFill>
                <a:latin typeface="Times New Roman" panose="02020603050405020304" pitchFamily="18" charset="0"/>
                <a:ea typeface="Times New Roman" panose="02020603050405020304" pitchFamily="18" charset="0"/>
              </a:rPr>
              <a:t>3. Основные принципы представления услуг:</a:t>
            </a:r>
            <a:endParaRPr lang="ru-RU" sz="900" dirty="0">
              <a:solidFill>
                <a:srgbClr val="000000"/>
              </a:solidFill>
              <a:latin typeface="Arial" panose="020B0604020202020204" pitchFamily="34" charset="0"/>
              <a:ea typeface="Arial" panose="020B0604020202020204" pitchFamily="34" charset="0"/>
            </a:endParaRP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Краткость. Представление услуги должно быть кратким по содержанию и ограниченным по объему. ..</a:t>
            </a: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Клиентоориентированность. В описании должна присутствовать только информация, которая для большинства заявителей является важной при принятии  решения об обращении за услугой… </a:t>
            </a:r>
          </a:p>
          <a:p>
            <a:pPr marL="228600" indent="-228600">
              <a:lnSpc>
                <a:spcPct val="115000"/>
              </a:lnSpc>
              <a:buFont typeface="+mj-lt"/>
              <a:buAutoNum type="arabicPeriod"/>
              <a:defRPr/>
            </a:pPr>
            <a:r>
              <a:rPr lang="ru-RU" sz="1050" dirty="0">
                <a:solidFill>
                  <a:srgbClr val="000000"/>
                </a:solidFill>
                <a:latin typeface="Times New Roman" panose="02020603050405020304" pitchFamily="18" charset="0"/>
                <a:ea typeface="Arial" panose="020B0604020202020204" pitchFamily="34" charset="0"/>
              </a:rPr>
              <a:t>Доступность языка. В описании следует избегать канцеляризмов и избыточных юридических терминов… </a:t>
            </a:r>
          </a:p>
          <a:p>
            <a:pPr marL="228600" indent="-228600">
              <a:lnSpc>
                <a:spcPct val="115000"/>
              </a:lnSpc>
              <a:buFont typeface="+mj-lt"/>
              <a:buAutoNum type="arabicPeriod"/>
              <a:defRPr/>
            </a:pPr>
            <a:r>
              <a:rPr lang="ru-RU" sz="1050" dirty="0">
                <a:latin typeface="Times New Roman" panose="02020603050405020304" pitchFamily="18" charset="0"/>
                <a:ea typeface="Arial" panose="020B0604020202020204" pitchFamily="34" charset="0"/>
              </a:rPr>
              <a:t>Документы-локомотивы. В разделе «Перечень документов» по каждому виду документов следует выделить так называемый «документ-локомотив» - наиболее часто встречающийся документ (сведения), предоставление которых необходимо для принятия решения.</a:t>
            </a:r>
            <a:endParaRPr lang="ru-RU" sz="900" dirty="0">
              <a:latin typeface="Arial" panose="020B0604020202020204" pitchFamily="34" charset="0"/>
              <a:ea typeface="Arial" panose="020B0604020202020204" pitchFamily="34" charset="0"/>
            </a:endParaRPr>
          </a:p>
          <a:p>
            <a:pPr marL="228600" indent="-228600">
              <a:lnSpc>
                <a:spcPct val="115000"/>
              </a:lnSpc>
              <a:buFont typeface="+mj-lt"/>
              <a:buAutoNum type="arabicPeriod"/>
              <a:defRPr/>
            </a:pPr>
            <a:r>
              <a:rPr lang="ru-RU" sz="1050" dirty="0">
                <a:latin typeface="Times New Roman" panose="02020603050405020304" pitchFamily="18" charset="0"/>
                <a:ea typeface="Arial" panose="020B0604020202020204" pitchFamily="34" charset="0"/>
              </a:rPr>
              <a:t>Применение экспертных систем для заявителей…</a:t>
            </a:r>
            <a:endParaRPr lang="ru-RU" sz="9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9668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68" y="4437112"/>
            <a:ext cx="7992888" cy="1207254"/>
          </a:xfrm>
          <a:prstGeom prst="rect">
            <a:avLst/>
          </a:prstGeom>
          <a:solidFill>
            <a:schemeClr val="bg1"/>
          </a:solidFill>
          <a:ln>
            <a:solidFill>
              <a:schemeClr val="accent1"/>
            </a:solidFill>
          </a:ln>
        </p:spPr>
        <p:txBody>
          <a:bodyPr wrap="square">
            <a:spAutoFit/>
          </a:bodyPr>
          <a:lstStyle/>
          <a:p>
            <a:pPr algn="ctr">
              <a:lnSpc>
                <a:spcPct val="115000"/>
              </a:lnSpc>
            </a:pPr>
            <a:r>
              <a:rPr lang="ru-RU" altLang="ru-RU" sz="1050" b="1" dirty="0">
                <a:solidFill>
                  <a:srgbClr val="000000"/>
                </a:solidFill>
                <a:latin typeface="Times New Roman" pitchFamily="18" charset="0"/>
                <a:cs typeface="Arial" charset="0"/>
              </a:rPr>
              <a:t>2. Формы представления услуги</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Для удобства заявителей представление услуги разрабатывается в двух формах:</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 </a:t>
            </a:r>
            <a:r>
              <a:rPr lang="en-US" altLang="ru-RU" sz="1050" dirty="0">
                <a:solidFill>
                  <a:srgbClr val="000000"/>
                </a:solidFill>
                <a:latin typeface="Times New Roman" pitchFamily="18" charset="0"/>
                <a:cs typeface="Arial" charset="0"/>
              </a:rPr>
              <a:t>on</a:t>
            </a:r>
            <a:r>
              <a:rPr lang="ru-RU" altLang="ru-RU" sz="1050" dirty="0">
                <a:solidFill>
                  <a:srgbClr val="000000"/>
                </a:solidFill>
                <a:latin typeface="Times New Roman" pitchFamily="18" charset="0"/>
                <a:cs typeface="Arial" charset="0"/>
              </a:rPr>
              <a:t>-</a:t>
            </a:r>
            <a:r>
              <a:rPr lang="en-US" altLang="ru-RU" sz="1050" dirty="0">
                <a:solidFill>
                  <a:srgbClr val="000000"/>
                </a:solidFill>
                <a:latin typeface="Times New Roman" pitchFamily="18" charset="0"/>
                <a:cs typeface="Arial" charset="0"/>
              </a:rPr>
              <a:t>line </a:t>
            </a:r>
            <a:r>
              <a:rPr lang="ru-RU" altLang="ru-RU" sz="1050" dirty="0">
                <a:solidFill>
                  <a:srgbClr val="000000"/>
                </a:solidFill>
                <a:latin typeface="Times New Roman" pitchFamily="18" charset="0"/>
                <a:cs typeface="Arial" charset="0"/>
              </a:rPr>
              <a:t>форма – основная форма представления услуги - является визуализацией услуги на порталах услуг</a:t>
            </a:r>
            <a:r>
              <a:rPr lang="ru-RU" altLang="ru-RU" sz="1050" dirty="0">
                <a:solidFill>
                  <a:srgbClr val="000000"/>
                </a:solidFill>
                <a:latin typeface="Times New Roman" pitchFamily="18" charset="0"/>
                <a:cs typeface="Times New Roman" pitchFamily="18" charset="0"/>
              </a:rPr>
              <a:t>;</a:t>
            </a:r>
            <a:endParaRPr lang="ru-RU" altLang="ru-RU" sz="1050" dirty="0">
              <a:solidFill>
                <a:srgbClr val="000000"/>
              </a:solidFill>
              <a:latin typeface="Arial" charset="0"/>
              <a:cs typeface="Arial" charset="0"/>
            </a:endParaRPr>
          </a:p>
          <a:p>
            <a:pPr algn="just">
              <a:lnSpc>
                <a:spcPct val="115000"/>
              </a:lnSpc>
            </a:pPr>
            <a:r>
              <a:rPr lang="ru-RU" altLang="ru-RU" sz="1050" dirty="0" smtClean="0">
                <a:solidFill>
                  <a:srgbClr val="000000"/>
                </a:solidFill>
                <a:latin typeface="Times New Roman" pitchFamily="18" charset="0"/>
                <a:cs typeface="Arial" charset="0"/>
              </a:rPr>
              <a:t>- листовка – дополнительная форма представления услуги – является документом в формате </a:t>
            </a:r>
            <a:r>
              <a:rPr lang="en-US" altLang="ru-RU" sz="1050" dirty="0" smtClean="0">
                <a:solidFill>
                  <a:srgbClr val="000000"/>
                </a:solidFill>
                <a:latin typeface="Times New Roman" pitchFamily="18" charset="0"/>
                <a:cs typeface="Arial" charset="0"/>
              </a:rPr>
              <a:t>Microsoft Word</a:t>
            </a:r>
            <a:r>
              <a:rPr lang="ru-RU" altLang="ru-RU" sz="1050" dirty="0" smtClean="0">
                <a:solidFill>
                  <a:srgbClr val="000000"/>
                </a:solidFill>
                <a:latin typeface="Times New Roman" pitchFamily="18" charset="0"/>
                <a:cs typeface="Arial" charset="0"/>
              </a:rPr>
              <a:t>  на одном листе формата А4 шрифтом 12, с одинарным междустрочным интервалом, который подлежит распечатке и предназначен для того, чтобы заявитель мог </a:t>
            </a:r>
            <a:r>
              <a:rPr lang="ru-RU" altLang="ru-RU" sz="1000" dirty="0" smtClean="0">
                <a:solidFill>
                  <a:srgbClr val="000000"/>
                </a:solidFill>
                <a:latin typeface="Times New Roman" pitchFamily="18" charset="0"/>
                <a:cs typeface="Arial" charset="0"/>
              </a:rPr>
              <a:t>получить</a:t>
            </a:r>
            <a:r>
              <a:rPr lang="ru-RU" altLang="ru-RU" sz="1050" dirty="0" smtClean="0">
                <a:solidFill>
                  <a:srgbClr val="000000"/>
                </a:solidFill>
                <a:latin typeface="Times New Roman" pitchFamily="18" charset="0"/>
                <a:cs typeface="Arial" charset="0"/>
              </a:rPr>
              <a:t> услугу в традиционной (бумажной) форме</a:t>
            </a:r>
            <a:r>
              <a:rPr lang="ru-RU" altLang="ru-RU" sz="500" dirty="0" smtClean="0">
                <a:solidFill>
                  <a:srgbClr val="000000"/>
                </a:solidFill>
                <a:latin typeface="Arial" charset="0"/>
                <a:cs typeface="Arial" charset="0"/>
              </a:rPr>
              <a:t> </a:t>
            </a:r>
            <a:r>
              <a:rPr lang="ru-RU" altLang="ru-RU" sz="1050" dirty="0" smtClean="0">
                <a:solidFill>
                  <a:srgbClr val="000000"/>
                </a:solidFill>
                <a:latin typeface="Times New Roman" pitchFamily="18" charset="0"/>
                <a:cs typeface="Arial" charset="0"/>
              </a:rPr>
              <a:t>.</a:t>
            </a:r>
            <a:endParaRPr lang="ru-RU" altLang="ru-RU" sz="1050" dirty="0">
              <a:solidFill>
                <a:srgbClr val="000000"/>
              </a:solidFill>
              <a:latin typeface="Arial" charset="0"/>
              <a:cs typeface="Arial" charset="0"/>
            </a:endParaRPr>
          </a:p>
        </p:txBody>
      </p:sp>
      <p:sp>
        <p:nvSpPr>
          <p:cNvPr id="10" name="Прямоугольник 9"/>
          <p:cNvSpPr/>
          <p:nvPr/>
        </p:nvSpPr>
        <p:spPr>
          <a:xfrm>
            <a:off x="1763155" y="5517232"/>
            <a:ext cx="7160046" cy="601318"/>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smtClean="0">
                <a:solidFill>
                  <a:srgbClr val="000000"/>
                </a:solidFill>
                <a:latin typeface="Times New Roman" panose="02020603050405020304" pitchFamily="18" charset="0"/>
                <a:ea typeface="Times New Roman" panose="02020603050405020304" pitchFamily="18" charset="0"/>
              </a:rPr>
              <a:t>4. </a:t>
            </a:r>
            <a:r>
              <a:rPr lang="ru-RU" altLang="ru-RU" sz="1050" b="1" dirty="0">
                <a:solidFill>
                  <a:srgbClr val="000000"/>
                </a:solidFill>
                <a:latin typeface="Times New Roman" pitchFamily="18" charset="0"/>
                <a:cs typeface="Times New Roman" pitchFamily="18" charset="0"/>
              </a:rPr>
              <a:t>Структура  представления </a:t>
            </a:r>
            <a:r>
              <a:rPr lang="ru-RU" altLang="ru-RU" sz="1050" b="1" dirty="0" smtClean="0">
                <a:solidFill>
                  <a:srgbClr val="000000"/>
                </a:solidFill>
                <a:latin typeface="Times New Roman" pitchFamily="18" charset="0"/>
                <a:cs typeface="Times New Roman" pitchFamily="18" charset="0"/>
              </a:rPr>
              <a:t>услуги</a:t>
            </a:r>
          </a:p>
          <a:p>
            <a:pPr fontAlgn="base"/>
            <a:r>
              <a:rPr lang="ru-RU" sz="1050" dirty="0">
                <a:solidFill>
                  <a:srgbClr val="000000"/>
                </a:solidFill>
                <a:latin typeface="Times New Roman" panose="02020603050405020304" pitchFamily="18" charset="0"/>
                <a:ea typeface="Arial" panose="020B0604020202020204" pitchFamily="34" charset="0"/>
              </a:rPr>
              <a:t>Наименование услуги</a:t>
            </a:r>
          </a:p>
          <a:p>
            <a:pPr fontAlgn="base"/>
            <a:r>
              <a:rPr lang="ru-RU" sz="1050" dirty="0">
                <a:solidFill>
                  <a:srgbClr val="000000"/>
                </a:solidFill>
                <a:latin typeface="Times New Roman" panose="02020603050405020304" pitchFamily="18" charset="0"/>
                <a:ea typeface="Arial" panose="020B0604020202020204" pitchFamily="34" charset="0"/>
              </a:rPr>
              <a:t>Кому адресована </a:t>
            </a:r>
            <a:r>
              <a:rPr lang="ru-RU" sz="1050" dirty="0" smtClean="0">
                <a:solidFill>
                  <a:srgbClr val="000000"/>
                </a:solidFill>
                <a:latin typeface="Times New Roman" panose="02020603050405020304" pitchFamily="18" charset="0"/>
                <a:ea typeface="Arial" panose="020B0604020202020204" pitchFamily="34" charset="0"/>
              </a:rPr>
              <a:t>услуга</a:t>
            </a:r>
            <a:endParaRPr lang="ru-RU" sz="1050" dirty="0">
              <a:solidFill>
                <a:srgbClr val="000000"/>
              </a:solidFill>
              <a:latin typeface="Times New Roman" panose="02020603050405020304" pitchFamily="18" charset="0"/>
              <a:ea typeface="Arial" panose="020B0604020202020204" pitchFamily="34" charset="0"/>
            </a:endParaRPr>
          </a:p>
        </p:txBody>
      </p:sp>
      <p:sp>
        <p:nvSpPr>
          <p:cNvPr id="11" name="Прямоугольник 10"/>
          <p:cNvSpPr/>
          <p:nvPr/>
        </p:nvSpPr>
        <p:spPr>
          <a:xfrm>
            <a:off x="2771800" y="5971052"/>
            <a:ext cx="6264696" cy="577081"/>
          </a:xfrm>
          <a:prstGeom prst="rect">
            <a:avLst/>
          </a:prstGeom>
          <a:solidFill>
            <a:schemeClr val="bg1"/>
          </a:solidFill>
          <a:ln>
            <a:solidFill>
              <a:schemeClr val="accent1"/>
            </a:solidFill>
          </a:ln>
        </p:spPr>
        <p:txBody>
          <a:bodyPr wrap="square">
            <a:spAutoFit/>
          </a:bodyPr>
          <a:lstStyle/>
          <a:p>
            <a:r>
              <a:rPr lang="ru-RU" altLang="ru-RU" sz="1050" b="1" dirty="0">
                <a:solidFill>
                  <a:srgbClr val="000000"/>
                </a:solidFill>
                <a:latin typeface="Times New Roman" pitchFamily="18" charset="0"/>
                <a:ea typeface="Arial" charset="0"/>
                <a:cs typeface="Times New Roman" pitchFamily="18" charset="0"/>
              </a:rPr>
              <a:t>5. Элементы управления в представлении услуги</a:t>
            </a:r>
            <a:endParaRPr lang="ru-RU" altLang="ru-RU" sz="1050" dirty="0">
              <a:ea typeface="Arial" charset="0"/>
              <a:cs typeface="Times New Roman" pitchFamily="18" charset="0"/>
            </a:endParaRPr>
          </a:p>
          <a:p>
            <a:r>
              <a:rPr lang="ru-RU" altLang="ru-RU" sz="1050" b="1" dirty="0">
                <a:solidFill>
                  <a:srgbClr val="000000"/>
                </a:solidFill>
                <a:latin typeface="Times New Roman" pitchFamily="18" charset="0"/>
                <a:ea typeface="Arial" charset="0"/>
                <a:cs typeface="Times New Roman" pitchFamily="18" charset="0"/>
              </a:rPr>
              <a:t>……                                                                                   </a:t>
            </a:r>
          </a:p>
          <a:p>
            <a:r>
              <a:rPr lang="ru-RU" altLang="ru-RU" sz="1050" b="1" dirty="0">
                <a:solidFill>
                  <a:srgbClr val="000000"/>
                </a:solidFill>
                <a:latin typeface="Times New Roman" pitchFamily="18" charset="0"/>
                <a:ea typeface="Arial" charset="0"/>
                <a:cs typeface="Times New Roman" pitchFamily="18" charset="0"/>
              </a:rPr>
              <a:t>6.  Этапы формирования </a:t>
            </a:r>
            <a:r>
              <a:rPr lang="ru-RU" altLang="ru-RU" sz="1050" b="1" dirty="0" smtClean="0">
                <a:solidFill>
                  <a:srgbClr val="000000"/>
                </a:solidFill>
                <a:latin typeface="Times New Roman" pitchFamily="18" charset="0"/>
                <a:ea typeface="Arial" charset="0"/>
                <a:cs typeface="Times New Roman" pitchFamily="18" charset="0"/>
              </a:rPr>
              <a:t>представления</a:t>
            </a:r>
            <a:endParaRPr lang="ru-RU" altLang="ru-RU" sz="1000" dirty="0">
              <a:ea typeface="Arial" charset="0"/>
              <a:cs typeface="Times New Roman" pitchFamily="18" charset="0"/>
            </a:endParaRPr>
          </a:p>
        </p:txBody>
      </p:sp>
      <p:sp>
        <p:nvSpPr>
          <p:cNvPr id="12"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2" name="Прямоугольник 1"/>
          <p:cNvSpPr/>
          <p:nvPr/>
        </p:nvSpPr>
        <p:spPr>
          <a:xfrm>
            <a:off x="334487" y="1196752"/>
            <a:ext cx="8702402" cy="2269852"/>
          </a:xfrm>
          <a:prstGeom prst="rect">
            <a:avLst/>
          </a:prstGeom>
          <a:ln>
            <a:solidFill>
              <a:schemeClr val="accent1"/>
            </a:solidFill>
          </a:ln>
        </p:spPr>
        <p:txBody>
          <a:bodyPr wrap="square">
            <a:spAutoFit/>
          </a:bodyPr>
          <a:lstStyle/>
          <a:p>
            <a:r>
              <a:rPr lang="ru-RU" sz="1000" b="1" dirty="0"/>
              <a:t>1.                Общие положения</a:t>
            </a:r>
            <a:endParaRPr lang="ru-RU" sz="1000" dirty="0"/>
          </a:p>
          <a:p>
            <a:r>
              <a:rPr lang="ru-RU" sz="1000" dirty="0"/>
              <a:t>1.1.         Настоящие Методические рекомендации разработаны в целях повышения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Единого портала государственных и муниципальных услуг (функций) (ЕПГУ)  и региональных порталов государственных и муниципальных услуг (РПГУ), с учетом требований постановления Правительства Российской Федерации от 24 октября 2011 года  № 861-п «О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a:t>
            </a:r>
          </a:p>
          <a:p>
            <a:r>
              <a:rPr lang="ru-RU" sz="1000" dirty="0"/>
              <a:t>1.2.         Целью настоящих методических рекомендаций является формирование требований к представлению государственных и муниципальных услуг в доступной для граждан форме.</a:t>
            </a:r>
          </a:p>
          <a:p>
            <a:r>
              <a:rPr lang="ru-RU" sz="1000" dirty="0"/>
              <a:t>1.3.         Представление услуги формируется органом власти, предоставляющим данную услугу, с привлечением специалистов, непосредственно участвующих в предоставлении услуги. Орган власти, предоставляющий услугу, несет ответственность:</a:t>
            </a:r>
          </a:p>
          <a:p>
            <a:r>
              <a:rPr lang="ru-RU" sz="1000" dirty="0"/>
              <a:t>- за качество представления услуги на порталах услуг;</a:t>
            </a:r>
          </a:p>
          <a:p>
            <a:r>
              <a:rPr lang="ru-RU" sz="1000" dirty="0"/>
              <a:t>- за управление изменениями в порядке предоставления услуги и представлении ее на порталах услуг.</a:t>
            </a:r>
          </a:p>
          <a:p>
            <a:pPr algn="just">
              <a:lnSpc>
                <a:spcPct val="115000"/>
              </a:lnSpc>
            </a:pPr>
            <a:r>
              <a:rPr lang="ru-RU" altLang="ru-RU" sz="1000" dirty="0" smtClean="0">
                <a:solidFill>
                  <a:srgbClr val="000000"/>
                </a:solidFill>
                <a:latin typeface="Times New Roman" pitchFamily="18" charset="0"/>
                <a:cs typeface="Times New Roman" pitchFamily="18" charset="0"/>
              </a:rPr>
              <a:t>услуг</a:t>
            </a:r>
            <a:r>
              <a:rPr lang="ru-RU" altLang="ru-RU" sz="1000" dirty="0">
                <a:solidFill>
                  <a:srgbClr val="000000"/>
                </a:solidFill>
                <a:latin typeface="Times New Roman" pitchFamily="18" charset="0"/>
                <a:cs typeface="Times New Roman" pitchFamily="18" charset="0"/>
              </a:rPr>
              <a:t>»;</a:t>
            </a:r>
            <a:endParaRPr lang="ru-RU" altLang="ru-RU" sz="800" dirty="0">
              <a:solidFill>
                <a:srgbClr val="000000"/>
              </a:solidFill>
              <a:latin typeface="Arial" charset="0"/>
              <a:cs typeface="Arial" charset="0"/>
            </a:endParaRPr>
          </a:p>
        </p:txBody>
      </p:sp>
      <p:sp>
        <p:nvSpPr>
          <p:cNvPr id="8" name="Прямоугольник 7"/>
          <p:cNvSpPr/>
          <p:nvPr/>
        </p:nvSpPr>
        <p:spPr>
          <a:xfrm>
            <a:off x="539552" y="1573778"/>
            <a:ext cx="7992888" cy="378565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b="1" dirty="0"/>
              <a:t>4.                Основные принципы представления услуг</a:t>
            </a:r>
            <a:endParaRPr lang="ru-RU" sz="1200" dirty="0"/>
          </a:p>
          <a:p>
            <a:r>
              <a:rPr lang="ru-RU" sz="1200" dirty="0"/>
              <a:t>4.1. Краткость. Представление услуги должно быть кратким по содержанию и ограниченным по объему.</a:t>
            </a:r>
          </a:p>
          <a:p>
            <a:r>
              <a:rPr lang="ru-RU" sz="1200" dirty="0"/>
              <a:t>4.2. Клиентоориентированность. Представление услуги должно содержать только ту информацию, которая является наиболее значимой  для гражданина …..</a:t>
            </a:r>
          </a:p>
          <a:p>
            <a:r>
              <a:rPr lang="ru-RU" sz="1200" dirty="0"/>
              <a:t>4.3. Доступность языка. В представлении следует избегать канцеляризмов и избыточных юридических терминов. </a:t>
            </a:r>
          </a:p>
          <a:p>
            <a:r>
              <a:rPr lang="ru-RU" sz="1200" dirty="0"/>
              <a:t>4.4. Документы-локомотивы. …. предоставление которого требуется в  подавляющем большинстве случаев.</a:t>
            </a:r>
          </a:p>
          <a:p>
            <a:r>
              <a:rPr lang="ru-RU" sz="1200" dirty="0"/>
              <a:t>4.5. Актуальность.  Представление услуги, в том числе, автоматизированные экспертные системы как элемент представления,  должны соответствовать актуальным изменениям в нормативных правовых актах, ….</a:t>
            </a:r>
          </a:p>
          <a:p>
            <a:r>
              <a:rPr lang="ru-RU" sz="1200" dirty="0"/>
              <a:t>4.6.Правовая экспертиза.  Представление услуги должно полностью соответствовать действующим нормативным правовым актам. …</a:t>
            </a:r>
          </a:p>
          <a:p>
            <a:r>
              <a:rPr lang="ru-RU" sz="1200" dirty="0"/>
              <a:t>4.7. Применение автоматизированных экспертных систем для заявителей. ….</a:t>
            </a:r>
          </a:p>
          <a:p>
            <a:r>
              <a:rPr lang="ru-RU" sz="1200" dirty="0"/>
              <a:t>4.8. Доступность при поиске. </a:t>
            </a:r>
            <a:r>
              <a:rPr lang="ru-RU" sz="1200" dirty="0" err="1"/>
              <a:t>On-line</a:t>
            </a:r>
            <a:r>
              <a:rPr lang="ru-RU" sz="1200" dirty="0"/>
              <a:t> форма представления услуги должна обеспечивать легкое обнаружение услуги как через поисковые системы вне порталов услуг, так и при поиске по ключевым словам внутри порталов услуг.</a:t>
            </a:r>
          </a:p>
          <a:p>
            <a:r>
              <a:rPr lang="ru-RU" sz="1200" dirty="0"/>
              <a:t>4.9. Участие потребителей. Заявители (потребители услуги) должны быть вовлечены в разработку описания и представления услуги. Подготовленное описание услуги рекомендуется проверить на полноту и доступность путем тестирования его на группе заявителей (методика тестирования изложена в приложении 1 к настоящим Методическим рекомендациям).</a:t>
            </a:r>
          </a:p>
        </p:txBody>
      </p:sp>
    </p:spTree>
    <p:extLst>
      <p:ext uri="{BB962C8B-B14F-4D97-AF65-F5344CB8AC3E}">
        <p14:creationId xmlns:p14="http://schemas.microsoft.com/office/powerpoint/2010/main" val="59376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4725355" y="3832473"/>
            <a:ext cx="4311141" cy="26751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4653347" y="969838"/>
            <a:ext cx="4311141" cy="26751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830316" y="969838"/>
            <a:ext cx="4134172" cy="2631490"/>
          </a:xfrm>
          <a:prstGeom prst="rect">
            <a:avLst/>
          </a:prstGeom>
        </p:spPr>
        <p:txBody>
          <a:bodyPr wrap="square">
            <a:spAutoFit/>
          </a:bodyPr>
          <a:lstStyle/>
          <a:p>
            <a:r>
              <a:rPr lang="ru-RU" sz="1100" dirty="0" smtClean="0"/>
              <a:t>Пример.</a:t>
            </a:r>
          </a:p>
          <a:p>
            <a:r>
              <a:rPr lang="ru-RU" sz="1100" b="1" dirty="0" smtClean="0"/>
              <a:t>Не </a:t>
            </a:r>
            <a:r>
              <a:rPr lang="ru-RU" sz="1100" b="1" dirty="0"/>
              <a:t>рекомендуется </a:t>
            </a:r>
            <a:r>
              <a:rPr lang="ru-RU" sz="1100" dirty="0"/>
              <a:t>использовать в качестве краткого наименования услуги наименования типа «Организация предоставления субсидии на оплату жилого помещения и коммунальных услуг». </a:t>
            </a:r>
            <a:r>
              <a:rPr lang="ru-RU" sz="1100" dirty="0" smtClean="0"/>
              <a:t>В </a:t>
            </a:r>
            <a:r>
              <a:rPr lang="ru-RU" sz="1100" dirty="0"/>
              <a:t>перечне услуг региона или органа власти может быть множество услуг, наименование которых начинается со слов «организация предоставления», что крайне затрудняет поиск услуги неискушенным пользователем. </a:t>
            </a:r>
          </a:p>
          <a:p>
            <a:r>
              <a:rPr lang="ru-RU" sz="1100" dirty="0"/>
              <a:t> </a:t>
            </a:r>
            <a:r>
              <a:rPr lang="ru-RU" sz="1100" b="1" dirty="0"/>
              <a:t>Рекомендуется</a:t>
            </a:r>
            <a:r>
              <a:rPr lang="ru-RU" sz="1100" dirty="0"/>
              <a:t> сформулировать краткое наименование услуги таким образом: «Субсидия на оплату жилья и коммунальных услуг». Ключевой термин «субсидия» находится в начале наименования и облегчает поиск. Юридический термин «жилое помещение» заменен на общеупотребительный термин «жильё». </a:t>
            </a:r>
          </a:p>
        </p:txBody>
      </p:sp>
      <p:sp>
        <p:nvSpPr>
          <p:cNvPr id="6" name="TextBox 5"/>
          <p:cNvSpPr txBox="1"/>
          <p:nvPr/>
        </p:nvSpPr>
        <p:spPr>
          <a:xfrm>
            <a:off x="611560" y="1700808"/>
            <a:ext cx="3800912"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ru-RU" sz="1600" b="1" dirty="0" smtClean="0"/>
              <a:t>5. Структура представления услуги</a:t>
            </a:r>
          </a:p>
          <a:p>
            <a:endParaRPr lang="ru-RU" sz="2000" b="1" dirty="0"/>
          </a:p>
        </p:txBody>
      </p:sp>
      <p:sp>
        <p:nvSpPr>
          <p:cNvPr id="8" name="TextBox 7"/>
          <p:cNvSpPr txBox="1"/>
          <p:nvPr/>
        </p:nvSpPr>
        <p:spPr>
          <a:xfrm>
            <a:off x="293470" y="2564904"/>
            <a:ext cx="4134513"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mj-lt"/>
              <a:buAutoNum type="arabicPeriod"/>
            </a:pPr>
            <a:r>
              <a:rPr lang="ru-RU" sz="1400" b="1" dirty="0" smtClean="0"/>
              <a:t>Наименование услуги </a:t>
            </a:r>
            <a:r>
              <a:rPr lang="ru-RU" sz="1200" dirty="0" smtClean="0"/>
              <a:t>краткое и полное</a:t>
            </a:r>
          </a:p>
          <a:p>
            <a:pPr marL="342900" indent="-342900">
              <a:buFont typeface="+mj-lt"/>
              <a:buAutoNum type="arabicPeriod"/>
            </a:pPr>
            <a:r>
              <a:rPr lang="ru-RU" sz="1400" b="1" dirty="0" smtClean="0"/>
              <a:t>Кому адресована услуга</a:t>
            </a:r>
          </a:p>
          <a:p>
            <a:pPr marL="342900" indent="-342900">
              <a:buFont typeface="+mj-lt"/>
              <a:buAutoNum type="arabicPeriod"/>
            </a:pPr>
            <a:r>
              <a:rPr lang="ru-RU" sz="1400" dirty="0" smtClean="0"/>
              <a:t>Результат услуги</a:t>
            </a:r>
          </a:p>
          <a:p>
            <a:pPr marL="342900" indent="-342900">
              <a:buFont typeface="+mj-lt"/>
              <a:buAutoNum type="arabicPeriod"/>
            </a:pPr>
            <a:r>
              <a:rPr lang="ru-RU" sz="1400" dirty="0" smtClean="0"/>
              <a:t>Сроки оказания услуги</a:t>
            </a:r>
          </a:p>
          <a:p>
            <a:pPr marL="342900" indent="-342900">
              <a:buFont typeface="+mj-lt"/>
              <a:buAutoNum type="arabicPeriod"/>
            </a:pPr>
            <a:r>
              <a:rPr lang="ru-RU" sz="1400" dirty="0" smtClean="0"/>
              <a:t>Плата за предоставление услуги</a:t>
            </a:r>
          </a:p>
          <a:p>
            <a:pPr marL="342900" indent="-342900">
              <a:buFont typeface="+mj-lt"/>
              <a:buAutoNum type="arabicPeriod"/>
            </a:pPr>
            <a:r>
              <a:rPr lang="ru-RU" sz="1400" dirty="0" smtClean="0"/>
              <a:t>Где и как получить услугу</a:t>
            </a:r>
          </a:p>
          <a:p>
            <a:pPr marL="342900" indent="-342900">
              <a:buFont typeface="+mj-lt"/>
              <a:buAutoNum type="arabicPeriod"/>
            </a:pPr>
            <a:r>
              <a:rPr lang="ru-RU" sz="1400" dirty="0" smtClean="0"/>
              <a:t>Перечень документов</a:t>
            </a:r>
          </a:p>
          <a:p>
            <a:pPr marL="342900" indent="-342900">
              <a:buFont typeface="+mj-lt"/>
              <a:buAutoNum type="arabicPeriod"/>
            </a:pPr>
            <a:r>
              <a:rPr lang="ru-RU" sz="1400" dirty="0" smtClean="0"/>
              <a:t>Обратная связь</a:t>
            </a:r>
          </a:p>
          <a:p>
            <a:pPr marL="342900" indent="-342900">
              <a:buFont typeface="+mj-lt"/>
              <a:buAutoNum type="arabicPeriod"/>
            </a:pPr>
            <a:r>
              <a:rPr lang="ru-RU" sz="1400" dirty="0" smtClean="0"/>
              <a:t>Похожие услуги</a:t>
            </a:r>
          </a:p>
          <a:p>
            <a:pPr marL="342900" indent="-342900">
              <a:buFont typeface="+mj-lt"/>
              <a:buAutoNum type="arabicPeriod"/>
            </a:pPr>
            <a:r>
              <a:rPr lang="ru-RU" sz="1400" dirty="0" smtClean="0"/>
              <a:t>Оценка качества предоставления услуги</a:t>
            </a:r>
          </a:p>
          <a:p>
            <a:pPr marL="342900" indent="-342900">
              <a:buFont typeface="+mj-lt"/>
              <a:buAutoNum type="arabicPeriod"/>
            </a:pPr>
            <a:r>
              <a:rPr lang="ru-RU" sz="1400" dirty="0" smtClean="0"/>
              <a:t>Досудебное обжалование</a:t>
            </a:r>
          </a:p>
          <a:p>
            <a:endParaRPr lang="ru-RU" sz="1400" dirty="0"/>
          </a:p>
        </p:txBody>
      </p:sp>
      <p:sp>
        <p:nvSpPr>
          <p:cNvPr id="12" name="Прямоугольник 11"/>
          <p:cNvSpPr/>
          <p:nvPr/>
        </p:nvSpPr>
        <p:spPr>
          <a:xfrm>
            <a:off x="4346097" y="3738219"/>
            <a:ext cx="4716017" cy="2970044"/>
          </a:xfrm>
          <a:prstGeom prst="rect">
            <a:avLst/>
          </a:prstGeom>
        </p:spPr>
        <p:txBody>
          <a:bodyPr wrap="square">
            <a:spAutoFit/>
          </a:bodyPr>
          <a:lstStyle/>
          <a:p>
            <a:pPr lvl="1"/>
            <a:r>
              <a:rPr lang="ru-RU" sz="1100" b="1" dirty="0" smtClean="0"/>
              <a:t>Кому адресована услуга</a:t>
            </a:r>
            <a:endParaRPr lang="ru-RU" sz="1100" dirty="0"/>
          </a:p>
          <a:p>
            <a:r>
              <a:rPr lang="ru-RU" sz="1100" b="1" dirty="0"/>
              <a:t>Не рекомендуется</a:t>
            </a:r>
            <a:r>
              <a:rPr lang="ru-RU" sz="1100" dirty="0"/>
              <a:t> использовать официальное описание категорий заявителей из нормативных правовых актов, такого типа: «… граждане Российской Федерации, а также иностранные граждане, если это предусмотрено международными договорами Российской Федерации, в случае, если их расходы на оплату жилого помещения и коммунальных услуг, рассчитанные исходя из размера региональных стандартов нормативной площади жилого помещения, используемой для расчёта субсидий, и размера региональных стандартов стоимости жилищно-коммунальных услуг, превышают величину, соответствующую максимально допустимой доле расходов граждан на оплату жилого помещения и коммунальных услуг в совокупном доходе семьи…».</a:t>
            </a:r>
          </a:p>
          <a:p>
            <a:r>
              <a:rPr lang="ru-RU" sz="1100" dirty="0"/>
              <a:t>Данная формулировка из административного регламента предполагает наличие специальных знаний (о международных договорах России, о региональных стандартах и т.п.), которых у заявителя, скорее всего, нет.</a:t>
            </a:r>
          </a:p>
        </p:txBody>
      </p:sp>
      <p:cxnSp>
        <p:nvCxnSpPr>
          <p:cNvPr id="14" name="Прямая со стрелкой 13"/>
          <p:cNvCxnSpPr/>
          <p:nvPr/>
        </p:nvCxnSpPr>
        <p:spPr>
          <a:xfrm>
            <a:off x="3861259" y="2708920"/>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832566" y="2996952"/>
            <a:ext cx="1892789" cy="74126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Tree>
    <p:extLst>
      <p:ext uri="{BB962C8B-B14F-4D97-AF65-F5344CB8AC3E}">
        <p14:creationId xmlns:p14="http://schemas.microsoft.com/office/powerpoint/2010/main" val="2272575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4725355" y="1361885"/>
            <a:ext cx="4311141" cy="514577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11560" y="1700808"/>
            <a:ext cx="3800912"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ru-RU" sz="1600" b="1" dirty="0" smtClean="0"/>
              <a:t>5. Структура представления услуги</a:t>
            </a:r>
          </a:p>
          <a:p>
            <a:endParaRPr lang="ru-RU" sz="2000" b="1" dirty="0"/>
          </a:p>
        </p:txBody>
      </p:sp>
      <p:sp>
        <p:nvSpPr>
          <p:cNvPr id="8" name="TextBox 7"/>
          <p:cNvSpPr txBox="1"/>
          <p:nvPr/>
        </p:nvSpPr>
        <p:spPr>
          <a:xfrm>
            <a:off x="293470" y="2564904"/>
            <a:ext cx="4134513"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mj-lt"/>
              <a:buAutoNum type="arabicPeriod"/>
            </a:pPr>
            <a:r>
              <a:rPr lang="ru-RU" sz="1400" dirty="0" smtClean="0"/>
              <a:t>Наименование услуги </a:t>
            </a:r>
            <a:r>
              <a:rPr lang="ru-RU" sz="1200" dirty="0" smtClean="0"/>
              <a:t>краткое и полное</a:t>
            </a:r>
          </a:p>
          <a:p>
            <a:pPr marL="342900" indent="-342900">
              <a:buFont typeface="+mj-lt"/>
              <a:buAutoNum type="arabicPeriod"/>
            </a:pPr>
            <a:r>
              <a:rPr lang="ru-RU" sz="1400" dirty="0" smtClean="0"/>
              <a:t>Кому адресована услуга</a:t>
            </a:r>
          </a:p>
          <a:p>
            <a:pPr marL="342900" indent="-342900">
              <a:buFont typeface="+mj-lt"/>
              <a:buAutoNum type="arabicPeriod"/>
            </a:pPr>
            <a:r>
              <a:rPr lang="ru-RU" sz="1400" dirty="0" smtClean="0"/>
              <a:t>Результат услуги</a:t>
            </a:r>
          </a:p>
          <a:p>
            <a:pPr marL="342900" indent="-342900">
              <a:buFont typeface="+mj-lt"/>
              <a:buAutoNum type="arabicPeriod"/>
            </a:pPr>
            <a:r>
              <a:rPr lang="ru-RU" sz="1400" dirty="0" smtClean="0"/>
              <a:t>Сроки оказания услуги</a:t>
            </a:r>
          </a:p>
          <a:p>
            <a:pPr marL="342900" indent="-342900">
              <a:buFont typeface="+mj-lt"/>
              <a:buAutoNum type="arabicPeriod"/>
            </a:pPr>
            <a:r>
              <a:rPr lang="ru-RU" sz="1400" dirty="0" smtClean="0"/>
              <a:t>Плата за предоставление услуги</a:t>
            </a:r>
          </a:p>
          <a:p>
            <a:pPr marL="342900" indent="-342900">
              <a:buFont typeface="+mj-lt"/>
              <a:buAutoNum type="arabicPeriod"/>
            </a:pPr>
            <a:r>
              <a:rPr lang="ru-RU" sz="1400" dirty="0" smtClean="0"/>
              <a:t>Где и как получить услугу</a:t>
            </a:r>
          </a:p>
          <a:p>
            <a:pPr marL="342900" indent="-342900">
              <a:buFont typeface="+mj-lt"/>
              <a:buAutoNum type="arabicPeriod"/>
            </a:pPr>
            <a:r>
              <a:rPr lang="ru-RU" sz="1400" b="1" dirty="0" smtClean="0"/>
              <a:t>Перечень документов</a:t>
            </a:r>
          </a:p>
          <a:p>
            <a:pPr marL="342900" indent="-342900">
              <a:buFont typeface="+mj-lt"/>
              <a:buAutoNum type="arabicPeriod"/>
            </a:pPr>
            <a:r>
              <a:rPr lang="ru-RU" sz="1400" dirty="0" smtClean="0"/>
              <a:t>Обратная связь</a:t>
            </a:r>
          </a:p>
          <a:p>
            <a:pPr marL="342900" indent="-342900">
              <a:buFont typeface="+mj-lt"/>
              <a:buAutoNum type="arabicPeriod"/>
            </a:pPr>
            <a:r>
              <a:rPr lang="ru-RU" sz="1400" dirty="0" smtClean="0"/>
              <a:t>Похожие услуги</a:t>
            </a:r>
          </a:p>
          <a:p>
            <a:pPr marL="342900" indent="-342900">
              <a:buFont typeface="+mj-lt"/>
              <a:buAutoNum type="arabicPeriod"/>
            </a:pPr>
            <a:r>
              <a:rPr lang="ru-RU" sz="1400" dirty="0" smtClean="0"/>
              <a:t>Оценка качества предоставления услуги</a:t>
            </a:r>
          </a:p>
          <a:p>
            <a:pPr marL="342900" indent="-342900">
              <a:buFont typeface="+mj-lt"/>
              <a:buAutoNum type="arabicPeriod"/>
            </a:pPr>
            <a:r>
              <a:rPr lang="ru-RU" sz="1400" dirty="0" smtClean="0"/>
              <a:t>Досудебное обжалование</a:t>
            </a:r>
          </a:p>
          <a:p>
            <a:endParaRPr lang="ru-RU" sz="1400" dirty="0"/>
          </a:p>
        </p:txBody>
      </p:sp>
      <p:sp>
        <p:nvSpPr>
          <p:cNvPr id="12" name="Прямоугольник 11"/>
          <p:cNvSpPr/>
          <p:nvPr/>
        </p:nvSpPr>
        <p:spPr>
          <a:xfrm>
            <a:off x="4889132" y="1601254"/>
            <a:ext cx="4051561" cy="4493538"/>
          </a:xfrm>
          <a:prstGeom prst="rect">
            <a:avLst/>
          </a:prstGeom>
        </p:spPr>
        <p:txBody>
          <a:bodyPr wrap="square">
            <a:spAutoFit/>
          </a:bodyPr>
          <a:lstStyle/>
          <a:p>
            <a:pPr lvl="1"/>
            <a:r>
              <a:rPr lang="ru-RU" sz="1100" b="1" dirty="0"/>
              <a:t>Перечень документов</a:t>
            </a:r>
            <a:endParaRPr lang="ru-RU" sz="1100" dirty="0"/>
          </a:p>
          <a:p>
            <a:r>
              <a:rPr lang="ru-RU" sz="1100" dirty="0"/>
              <a:t>В перечне документов выделяется заявление и прикладываемые к нему документы, которые классифицируются на основе значимых признаков (категории заявителей, жизненные ситуации и т.п.). </a:t>
            </a:r>
          </a:p>
          <a:p>
            <a:endParaRPr lang="ru-RU" sz="1100" b="1" dirty="0" smtClean="0"/>
          </a:p>
          <a:p>
            <a:r>
              <a:rPr lang="ru-RU" sz="1100" b="1" dirty="0" smtClean="0"/>
              <a:t>Рекомендуется</a:t>
            </a:r>
            <a:r>
              <a:rPr lang="ru-RU" sz="1100" dirty="0" smtClean="0"/>
              <a:t> </a:t>
            </a:r>
            <a:r>
              <a:rPr lang="ru-RU" sz="1100" dirty="0"/>
              <a:t>оформить </a:t>
            </a:r>
            <a:r>
              <a:rPr lang="ru-RU" sz="1100" dirty="0" smtClean="0"/>
              <a:t>информацию </a:t>
            </a:r>
            <a:r>
              <a:rPr lang="ru-RU" sz="1100" dirty="0"/>
              <a:t>следующим образом: «Собственник жилого помещения должен представить оригиналы и копии следующих документов:</a:t>
            </a:r>
          </a:p>
          <a:p>
            <a:r>
              <a:rPr lang="ru-RU" sz="1100" dirty="0"/>
              <a:t>свидетельство о государственной регистрации прав собственности на жилое помещение (если не представлено заявителем по собственной инициативе, то запрашивается органом социальной защиты или МФЦ)</a:t>
            </a:r>
          </a:p>
          <a:p>
            <a:endParaRPr lang="ru-RU" sz="1100" dirty="0" smtClean="0"/>
          </a:p>
          <a:p>
            <a:r>
              <a:rPr lang="ru-RU" sz="1100" dirty="0" smtClean="0"/>
              <a:t>Если </a:t>
            </a:r>
            <a:r>
              <a:rPr lang="ru-RU" sz="1100" dirty="0"/>
              <a:t>категория заявителей одна и прикладываемых к заявлению документов немного (3-4), целесообразно привести полный список необходимых документов.</a:t>
            </a:r>
          </a:p>
          <a:p>
            <a:endParaRPr lang="ru-RU" sz="1100" dirty="0" smtClean="0"/>
          </a:p>
          <a:p>
            <a:r>
              <a:rPr lang="ru-RU" sz="1100" dirty="0" smtClean="0"/>
              <a:t>Если </a:t>
            </a:r>
            <a:r>
              <a:rPr lang="ru-RU" sz="1100" dirty="0"/>
              <a:t>категорий заявителей несколько и прикладываемых к заявлению документов много, то для каждого вида документов выделяется </a:t>
            </a:r>
            <a:r>
              <a:rPr lang="ru-RU" sz="1100" b="1" dirty="0"/>
              <a:t>документ-локомотив</a:t>
            </a:r>
            <a:r>
              <a:rPr lang="ru-RU" sz="1100" dirty="0"/>
              <a:t>. Прочие документы целесообразно вынести под ссылки (в </a:t>
            </a:r>
            <a:r>
              <a:rPr lang="en-US" sz="1100" dirty="0"/>
              <a:t>on</a:t>
            </a:r>
            <a:r>
              <a:rPr lang="ru-RU" sz="1100" dirty="0"/>
              <a:t>-</a:t>
            </a:r>
            <a:r>
              <a:rPr lang="en-US" sz="1100" dirty="0"/>
              <a:t>line</a:t>
            </a:r>
            <a:r>
              <a:rPr lang="ru-RU" sz="1100" dirty="0"/>
              <a:t> форме</a:t>
            </a:r>
            <a:r>
              <a:rPr lang="ru-RU" sz="1100" dirty="0" smtClean="0"/>
              <a:t>).</a:t>
            </a:r>
          </a:p>
          <a:p>
            <a:endParaRPr lang="ru-RU" sz="1100" dirty="0"/>
          </a:p>
          <a:p>
            <a:r>
              <a:rPr lang="ru-RU" sz="1100" b="1" dirty="0" smtClean="0"/>
              <a:t>Документ-локомотив</a:t>
            </a:r>
            <a:r>
              <a:rPr lang="ru-RU" sz="1100" dirty="0"/>
              <a:t>, наиболее часто встречающийся на практике</a:t>
            </a:r>
          </a:p>
        </p:txBody>
      </p:sp>
      <p:cxnSp>
        <p:nvCxnSpPr>
          <p:cNvPr id="15" name="Прямая со стрелкой 14"/>
          <p:cNvCxnSpPr/>
          <p:nvPr/>
        </p:nvCxnSpPr>
        <p:spPr>
          <a:xfrm>
            <a:off x="3020138" y="4005064"/>
            <a:ext cx="189278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Tree>
    <p:extLst>
      <p:ext uri="{BB962C8B-B14F-4D97-AF65-F5344CB8AC3E}">
        <p14:creationId xmlns:p14="http://schemas.microsoft.com/office/powerpoint/2010/main" val="163697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051721" y="1361885"/>
            <a:ext cx="6984776" cy="514577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11560" y="1601254"/>
            <a:ext cx="3800912"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ru-RU" sz="1600" b="1" dirty="0" smtClean="0"/>
              <a:t>5. Структура представления услуги</a:t>
            </a:r>
          </a:p>
          <a:p>
            <a:endParaRPr lang="ru-RU" sz="2000" b="1" dirty="0"/>
          </a:p>
        </p:txBody>
      </p:sp>
      <p:sp>
        <p:nvSpPr>
          <p:cNvPr id="8" name="TextBox 7"/>
          <p:cNvSpPr txBox="1"/>
          <p:nvPr/>
        </p:nvSpPr>
        <p:spPr>
          <a:xfrm>
            <a:off x="293470" y="2564904"/>
            <a:ext cx="4134513"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mj-lt"/>
              <a:buAutoNum type="arabicPeriod"/>
            </a:pPr>
            <a:r>
              <a:rPr lang="ru-RU" sz="1400" dirty="0" smtClean="0"/>
              <a:t>Наименование услуги </a:t>
            </a:r>
            <a:r>
              <a:rPr lang="ru-RU" sz="1200" dirty="0" smtClean="0"/>
              <a:t>краткое и полное</a:t>
            </a:r>
          </a:p>
          <a:p>
            <a:pPr marL="342900" indent="-342900">
              <a:buFont typeface="+mj-lt"/>
              <a:buAutoNum type="arabicPeriod"/>
            </a:pPr>
            <a:r>
              <a:rPr lang="ru-RU" sz="1400" dirty="0" smtClean="0"/>
              <a:t>Кому адресована услуга</a:t>
            </a:r>
          </a:p>
          <a:p>
            <a:pPr marL="342900" indent="-342900">
              <a:buFont typeface="+mj-lt"/>
              <a:buAutoNum type="arabicPeriod"/>
            </a:pPr>
            <a:r>
              <a:rPr lang="ru-RU" sz="1400" dirty="0" smtClean="0"/>
              <a:t>Результат услуги</a:t>
            </a:r>
          </a:p>
          <a:p>
            <a:pPr marL="342900" indent="-342900">
              <a:buFont typeface="+mj-lt"/>
              <a:buAutoNum type="arabicPeriod"/>
            </a:pPr>
            <a:r>
              <a:rPr lang="ru-RU" sz="1400" dirty="0" smtClean="0"/>
              <a:t>Сроки оказания услуги</a:t>
            </a:r>
          </a:p>
          <a:p>
            <a:pPr marL="342900" indent="-342900">
              <a:buFont typeface="+mj-lt"/>
              <a:buAutoNum type="arabicPeriod"/>
            </a:pPr>
            <a:r>
              <a:rPr lang="ru-RU" sz="1400" dirty="0" smtClean="0"/>
              <a:t>Плата за предоставление услуги</a:t>
            </a:r>
          </a:p>
          <a:p>
            <a:pPr marL="342900" indent="-342900">
              <a:buFont typeface="+mj-lt"/>
              <a:buAutoNum type="arabicPeriod"/>
            </a:pPr>
            <a:r>
              <a:rPr lang="ru-RU" sz="1400" dirty="0" smtClean="0"/>
              <a:t>Где и как получить услугу</a:t>
            </a:r>
          </a:p>
          <a:p>
            <a:pPr marL="342900" indent="-342900">
              <a:buFont typeface="+mj-lt"/>
              <a:buAutoNum type="arabicPeriod"/>
            </a:pPr>
            <a:r>
              <a:rPr lang="ru-RU" sz="1400" b="1" dirty="0" smtClean="0"/>
              <a:t>Перечень документов</a:t>
            </a:r>
          </a:p>
          <a:p>
            <a:pPr marL="342900" indent="-342900">
              <a:buFont typeface="+mj-lt"/>
              <a:buAutoNum type="arabicPeriod"/>
            </a:pPr>
            <a:r>
              <a:rPr lang="ru-RU" sz="1400" dirty="0" smtClean="0"/>
              <a:t>Обратная связь</a:t>
            </a:r>
          </a:p>
          <a:p>
            <a:pPr marL="342900" indent="-342900">
              <a:buFont typeface="+mj-lt"/>
              <a:buAutoNum type="arabicPeriod"/>
            </a:pPr>
            <a:r>
              <a:rPr lang="ru-RU" sz="1400" dirty="0" smtClean="0"/>
              <a:t>Похожие услуги</a:t>
            </a:r>
          </a:p>
          <a:p>
            <a:pPr marL="342900" indent="-342900">
              <a:buFont typeface="+mj-lt"/>
              <a:buAutoNum type="arabicPeriod"/>
            </a:pPr>
            <a:r>
              <a:rPr lang="ru-RU" sz="1400" dirty="0" smtClean="0"/>
              <a:t>Оценка качества предоставления услуги</a:t>
            </a:r>
          </a:p>
          <a:p>
            <a:pPr marL="342900" indent="-342900">
              <a:buFont typeface="+mj-lt"/>
              <a:buAutoNum type="arabicPeriod"/>
            </a:pPr>
            <a:r>
              <a:rPr lang="ru-RU" sz="1400" dirty="0" smtClean="0"/>
              <a:t>Досудебное обжалование</a:t>
            </a:r>
          </a:p>
          <a:p>
            <a:endParaRPr lang="ru-RU" sz="1400" dirty="0"/>
          </a:p>
        </p:txBody>
      </p:sp>
      <p:cxnSp>
        <p:nvCxnSpPr>
          <p:cNvPr id="15" name="Прямая со стрелкой 14"/>
          <p:cNvCxnSpPr/>
          <p:nvPr/>
        </p:nvCxnSpPr>
        <p:spPr>
          <a:xfrm>
            <a:off x="3020138" y="4005064"/>
            <a:ext cx="189278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12" name="Прямоугольник 11"/>
          <p:cNvSpPr/>
          <p:nvPr/>
        </p:nvSpPr>
        <p:spPr>
          <a:xfrm>
            <a:off x="1670770" y="1141699"/>
            <a:ext cx="7344816" cy="55861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900" b="1" dirty="0"/>
              <a:t>Документы о гражданстве (оригиналы)</a:t>
            </a:r>
            <a:endParaRPr lang="ru-RU" sz="800" dirty="0"/>
          </a:p>
          <a:p>
            <a:r>
              <a:rPr lang="ru-RU" sz="900" dirty="0"/>
              <a:t> </a:t>
            </a:r>
            <a:endParaRPr lang="ru-RU" sz="800" dirty="0"/>
          </a:p>
          <a:p>
            <a:pPr lvl="0"/>
            <a:r>
              <a:rPr lang="ru-RU" sz="1200" b="1" u="sng" dirty="0"/>
              <a:t>Паспорт гражданина </a:t>
            </a:r>
            <a:r>
              <a:rPr lang="ru-RU" sz="900" dirty="0"/>
              <a:t> или другие документы</a:t>
            </a:r>
            <a:endParaRPr lang="ru-RU" sz="800" dirty="0"/>
          </a:p>
          <a:p>
            <a:r>
              <a:rPr lang="ru-RU" sz="900" i="1" dirty="0" smtClean="0"/>
              <a:t>	представляется </a:t>
            </a:r>
            <a:r>
              <a:rPr lang="ru-RU" sz="900" i="1" dirty="0"/>
              <a:t>заявителем</a:t>
            </a:r>
            <a:endParaRPr lang="ru-RU" sz="1100" dirty="0"/>
          </a:p>
          <a:p>
            <a:pPr lvl="0"/>
            <a:r>
              <a:rPr lang="ru-RU" sz="900" dirty="0"/>
              <a:t>Временное удостоверение личности гражданина РФ о форме 2П, выданная УФМС России</a:t>
            </a:r>
            <a:endParaRPr lang="ru-RU" sz="800" dirty="0"/>
          </a:p>
          <a:p>
            <a:r>
              <a:rPr lang="ru-RU" sz="900" i="1" dirty="0" smtClean="0"/>
              <a:t>	представляется </a:t>
            </a:r>
            <a:r>
              <a:rPr lang="ru-RU" sz="900" i="1" dirty="0"/>
              <a:t>заявителем</a:t>
            </a:r>
            <a:endParaRPr lang="ru-RU" sz="1100" dirty="0"/>
          </a:p>
          <a:p>
            <a:pPr lvl="0"/>
            <a:r>
              <a:rPr lang="ru-RU" sz="900" dirty="0"/>
              <a:t>Паспорт моряка (удостоверение личности  моряка)</a:t>
            </a:r>
            <a:endParaRPr lang="ru-RU" sz="800" dirty="0"/>
          </a:p>
          <a:p>
            <a:r>
              <a:rPr lang="ru-RU" sz="900" i="1" dirty="0" smtClean="0"/>
              <a:t>	представляется </a:t>
            </a:r>
            <a:r>
              <a:rPr lang="ru-RU" sz="900" i="1" dirty="0"/>
              <a:t>заявителем</a:t>
            </a:r>
            <a:endParaRPr lang="ru-RU" sz="1100" dirty="0"/>
          </a:p>
          <a:p>
            <a:pPr lvl="0"/>
            <a:r>
              <a:rPr lang="ru-RU" sz="900" dirty="0"/>
              <a:t>Паспорт гражданина иностранного государства, с которым Российской Федерацией заключен соответствующей международный договор</a:t>
            </a:r>
            <a:endParaRPr lang="ru-RU" sz="800" dirty="0"/>
          </a:p>
          <a:p>
            <a:r>
              <a:rPr lang="ru-RU" sz="900" i="1" dirty="0" smtClean="0"/>
              <a:t>	представляется </a:t>
            </a:r>
            <a:r>
              <a:rPr lang="ru-RU" sz="900" i="1" dirty="0"/>
              <a:t>заявителем</a:t>
            </a:r>
            <a:endParaRPr lang="ru-RU" sz="1100" dirty="0"/>
          </a:p>
          <a:p>
            <a:pPr lvl="0"/>
            <a:r>
              <a:rPr lang="ru-RU" sz="900" dirty="0"/>
              <a:t>Иные документы, подтверждающие Российское гражданство и удостоверяющие гражданство иностранного государства, с которым у Российской Федерации заключен соответствующий международный договор</a:t>
            </a:r>
            <a:endParaRPr lang="ru-RU" sz="800" dirty="0"/>
          </a:p>
          <a:p>
            <a:pPr lvl="0"/>
            <a:r>
              <a:rPr lang="ru-RU" sz="900" dirty="0"/>
              <a:t>Документы, подтверждающие гражданство несовершеннолетних:</a:t>
            </a:r>
            <a:endParaRPr lang="ru-RU" sz="800" dirty="0"/>
          </a:p>
          <a:p>
            <a:pPr lvl="1"/>
            <a:r>
              <a:rPr lang="ru-RU" sz="900" dirty="0"/>
              <a:t>заграничный, дипломатический или служебный паспорт гражданина РФ, имеющийся у ребенка</a:t>
            </a:r>
            <a:endParaRPr lang="ru-RU" sz="800" dirty="0"/>
          </a:p>
          <a:p>
            <a:r>
              <a:rPr lang="ru-RU" sz="900" i="1" dirty="0"/>
              <a:t>представляется заявителем</a:t>
            </a:r>
            <a:endParaRPr lang="ru-RU" sz="1100" dirty="0"/>
          </a:p>
          <a:p>
            <a:pPr lvl="1"/>
            <a:r>
              <a:rPr lang="ru-RU" sz="900" dirty="0"/>
              <a:t>паспорт гражданина РФ родителя, в том числе заграничным, дипломатическим или служебным паспортом, в который внесены сведения о ребенке</a:t>
            </a:r>
            <a:endParaRPr lang="ru-RU" sz="800" dirty="0"/>
          </a:p>
          <a:p>
            <a:r>
              <a:rPr lang="ru-RU" sz="900" i="1" dirty="0"/>
              <a:t>представляется заявителем</a:t>
            </a:r>
            <a:endParaRPr lang="ru-RU" sz="1100" dirty="0"/>
          </a:p>
          <a:p>
            <a:pPr lvl="1"/>
            <a:r>
              <a:rPr lang="ru-RU" sz="900" dirty="0"/>
              <a:t>свидетельство о рождении, в которое внесены сведения:</a:t>
            </a:r>
            <a:endParaRPr lang="ru-RU" sz="800" dirty="0"/>
          </a:p>
          <a:p>
            <a:r>
              <a:rPr lang="ru-RU" sz="900" i="1" dirty="0"/>
              <a:t>представляется заявителем</a:t>
            </a:r>
            <a:endParaRPr lang="ru-RU" sz="1100" dirty="0"/>
          </a:p>
          <a:p>
            <a:pPr lvl="3"/>
            <a:r>
              <a:rPr lang="ru-RU" sz="900" dirty="0"/>
              <a:t>о гражданстве Российской Федерации обоих родителей или единственного родителя (независимо от места рождения ребенка);</a:t>
            </a:r>
            <a:endParaRPr lang="ru-RU" sz="800" dirty="0"/>
          </a:p>
          <a:p>
            <a:pPr lvl="3"/>
            <a:r>
              <a:rPr lang="ru-RU" sz="900" dirty="0"/>
              <a:t>о гражданстве Российской Федерации одного из родителей, если другой родитель является лицом без гражданства или признан безвестно отсутствующим либо если место его нахождения неизвестно (независимо от места рождения ребенка);</a:t>
            </a:r>
            <a:endParaRPr lang="ru-RU" sz="800" dirty="0"/>
          </a:p>
          <a:p>
            <a:pPr lvl="3"/>
            <a:r>
              <a:rPr lang="ru-RU" sz="900" dirty="0"/>
              <a:t>о гражданстве Российской Федерации одного из родителей и гражданстве иностранного государства другого родителя (если свидетельство о рождении выдано на территории Российской Федерации);</a:t>
            </a:r>
            <a:endParaRPr lang="ru-RU" sz="800" dirty="0"/>
          </a:p>
          <a:p>
            <a:pPr lvl="1"/>
            <a:r>
              <a:rPr lang="ru-RU" sz="900" dirty="0"/>
              <a:t>отметка на переводе на русский язык документа, выданного компетентным органом иностранного государства в удостоверение акта регистрации рождения ребенка, проставленной УФМС, или его территориальным органом, консульским учреждением Российской Федерации или консульским отделом дипломатического представительства Российской Федерации</a:t>
            </a:r>
            <a:endParaRPr lang="ru-RU" sz="800" dirty="0"/>
          </a:p>
          <a:p>
            <a:r>
              <a:rPr lang="ru-RU" sz="900" i="1" dirty="0"/>
              <a:t>представляется заявителем</a:t>
            </a:r>
            <a:endParaRPr lang="ru-RU" sz="1100" dirty="0"/>
          </a:p>
          <a:p>
            <a:pPr lvl="1"/>
            <a:r>
              <a:rPr lang="ru-RU" sz="900" dirty="0"/>
              <a:t>отметка на свидетельстве о рождении, выданном уполномоченным органом Российской Федерации, проставленной УФМС, или его территориальным органом, консульским учреждением Российской Федерации или консульским отделом дипломатического представительства Российской Федерации </a:t>
            </a:r>
            <a:r>
              <a:rPr lang="ru-RU" sz="500" i="1" dirty="0"/>
              <a:t>представляется заявителем</a:t>
            </a:r>
            <a:endParaRPr lang="ru-RU" sz="800" dirty="0"/>
          </a:p>
          <a:p>
            <a:pPr lvl="1"/>
            <a:r>
              <a:rPr lang="ru-RU" sz="900" dirty="0"/>
              <a:t>вкладыш к документу, выданному компетентным органом иностранного государства в удостоверение акта регистрации рождения ребенка, либо к свидетельству о рождении, подтверждающим наличие гражданства Российской Федерации, выданным в установленном порядке до 6 февраля 2007 г. </a:t>
            </a:r>
            <a:r>
              <a:rPr lang="ru-RU" sz="500" i="1" dirty="0"/>
              <a:t>представляется </a:t>
            </a:r>
            <a:r>
              <a:rPr lang="ru-RU" sz="500" i="1" dirty="0" smtClean="0"/>
              <a:t>заявителем</a:t>
            </a:r>
            <a:endParaRPr lang="ru-RU" sz="800" dirty="0"/>
          </a:p>
        </p:txBody>
      </p:sp>
    </p:spTree>
    <p:extLst>
      <p:ext uri="{BB962C8B-B14F-4D97-AF65-F5344CB8AC3E}">
        <p14:creationId xmlns:p14="http://schemas.microsoft.com/office/powerpoint/2010/main" val="136084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Прямоугольник 1"/>
          <p:cNvSpPr>
            <a:spLocks noChangeArrowheads="1"/>
          </p:cNvSpPr>
          <p:nvPr/>
        </p:nvSpPr>
        <p:spPr bwMode="auto">
          <a:xfrm>
            <a:off x="1855570" y="303805"/>
            <a:ext cx="7124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400" dirty="0" smtClean="0">
                <a:solidFill>
                  <a:srgbClr val="FFFFFF"/>
                </a:solidFill>
                <a:latin typeface="+mj-lt"/>
                <a:cs typeface="Arial" charset="0"/>
              </a:rPr>
              <a:t>Статистика: направление запросов через СМЭВ</a:t>
            </a:r>
            <a:endParaRPr lang="ru-RU" sz="2400" dirty="0">
              <a:solidFill>
                <a:srgbClr val="FFFFFF"/>
              </a:solidFill>
              <a:latin typeface="+mj-lt"/>
              <a:cs typeface="Arial" charset="0"/>
            </a:endParaRPr>
          </a:p>
        </p:txBody>
      </p:sp>
      <p:pic>
        <p:nvPicPr>
          <p:cNvPr id="14" name="Рисунок 13"/>
          <p:cNvPicPr/>
          <p:nvPr/>
        </p:nvPicPr>
        <p:blipFill>
          <a:blip r:embed="rId3" cstate="print"/>
          <a:srcRect/>
          <a:stretch>
            <a:fillRect/>
          </a:stretch>
        </p:blipFill>
        <p:spPr bwMode="auto">
          <a:xfrm>
            <a:off x="241783" y="1052736"/>
            <a:ext cx="1885890" cy="1999906"/>
          </a:xfrm>
          <a:prstGeom prst="rect">
            <a:avLst/>
          </a:prstGeom>
          <a:noFill/>
          <a:ln w="9525">
            <a:noFill/>
            <a:miter lim="800000"/>
            <a:headEnd/>
            <a:tailEnd/>
          </a:ln>
        </p:spPr>
      </p:pic>
      <p:sp>
        <p:nvSpPr>
          <p:cNvPr id="2" name="TextBox 1"/>
          <p:cNvSpPr txBox="1"/>
          <p:nvPr/>
        </p:nvSpPr>
        <p:spPr>
          <a:xfrm>
            <a:off x="2411760" y="1228110"/>
            <a:ext cx="2473498" cy="369332"/>
          </a:xfrm>
          <a:prstGeom prst="rect">
            <a:avLst/>
          </a:prstGeom>
          <a:noFill/>
        </p:spPr>
        <p:txBody>
          <a:bodyPr wrap="none" rtlCol="0">
            <a:spAutoFit/>
          </a:bodyPr>
          <a:lstStyle/>
          <a:p>
            <a:r>
              <a:rPr lang="ru-RU" dirty="0" smtClean="0"/>
              <a:t>Количество запросов</a:t>
            </a:r>
            <a:endParaRPr lang="ru-RU" dirty="0"/>
          </a:p>
        </p:txBody>
      </p:sp>
      <p:graphicFrame>
        <p:nvGraphicFramePr>
          <p:cNvPr id="9" name="Диаграмма 8"/>
          <p:cNvGraphicFramePr>
            <a:graphicFrameLocks/>
          </p:cNvGraphicFramePr>
          <p:nvPr>
            <p:extLst>
              <p:ext uri="{D42A27DB-BD31-4B8C-83A1-F6EECF244321}">
                <p14:modId xmlns:p14="http://schemas.microsoft.com/office/powerpoint/2010/main" val="576379322"/>
              </p:ext>
            </p:extLst>
          </p:nvPr>
        </p:nvGraphicFramePr>
        <p:xfrm>
          <a:off x="260828" y="1029058"/>
          <a:ext cx="8496944" cy="5256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558298002"/>
              </p:ext>
            </p:extLst>
          </p:nvPr>
        </p:nvGraphicFramePr>
        <p:xfrm>
          <a:off x="467544" y="4365104"/>
          <a:ext cx="820891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3" name="Прямоугольник 2"/>
          <p:cNvSpPr/>
          <p:nvPr/>
        </p:nvSpPr>
        <p:spPr>
          <a:xfrm>
            <a:off x="3851920" y="4437112"/>
            <a:ext cx="503664" cy="523220"/>
          </a:xfrm>
          <a:prstGeom prst="rect">
            <a:avLst/>
          </a:prstGeom>
        </p:spPr>
        <p:txBody>
          <a:bodyPr wrap="none">
            <a:spAutoFit/>
          </a:bodyPr>
          <a:lstStyle/>
          <a:p>
            <a:r>
              <a:rPr lang="ru-RU" sz="2800" b="1" dirty="0" smtClean="0"/>
              <a:t>%</a:t>
            </a:r>
            <a:endParaRPr lang="ru-RU" sz="2800" b="1" dirty="0"/>
          </a:p>
        </p:txBody>
      </p:sp>
    </p:spTree>
    <p:extLst>
      <p:ext uri="{BB962C8B-B14F-4D97-AF65-F5344CB8AC3E}">
        <p14:creationId xmlns:p14="http://schemas.microsoft.com/office/powerpoint/2010/main" val="2401744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68" y="4437112"/>
            <a:ext cx="7992888" cy="1207254"/>
          </a:xfrm>
          <a:prstGeom prst="rect">
            <a:avLst/>
          </a:prstGeom>
          <a:solidFill>
            <a:schemeClr val="bg1"/>
          </a:solidFill>
          <a:ln>
            <a:solidFill>
              <a:schemeClr val="accent1"/>
            </a:solidFill>
          </a:ln>
        </p:spPr>
        <p:txBody>
          <a:bodyPr wrap="square">
            <a:spAutoFit/>
          </a:bodyPr>
          <a:lstStyle/>
          <a:p>
            <a:pPr algn="ctr">
              <a:lnSpc>
                <a:spcPct val="115000"/>
              </a:lnSpc>
            </a:pPr>
            <a:r>
              <a:rPr lang="ru-RU" altLang="ru-RU" sz="1050" b="1" dirty="0">
                <a:solidFill>
                  <a:srgbClr val="000000"/>
                </a:solidFill>
                <a:latin typeface="Times New Roman" pitchFamily="18" charset="0"/>
                <a:cs typeface="Arial" charset="0"/>
              </a:rPr>
              <a:t>2. Формы представления услуги</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Для удобства заявителей представление услуги разрабатывается в двух формах:</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 </a:t>
            </a:r>
            <a:r>
              <a:rPr lang="en-US" altLang="ru-RU" sz="1050" dirty="0">
                <a:solidFill>
                  <a:srgbClr val="000000"/>
                </a:solidFill>
                <a:latin typeface="Times New Roman" pitchFamily="18" charset="0"/>
                <a:cs typeface="Arial" charset="0"/>
              </a:rPr>
              <a:t>on</a:t>
            </a:r>
            <a:r>
              <a:rPr lang="ru-RU" altLang="ru-RU" sz="1050" dirty="0">
                <a:solidFill>
                  <a:srgbClr val="000000"/>
                </a:solidFill>
                <a:latin typeface="Times New Roman" pitchFamily="18" charset="0"/>
                <a:cs typeface="Arial" charset="0"/>
              </a:rPr>
              <a:t>-</a:t>
            </a:r>
            <a:r>
              <a:rPr lang="en-US" altLang="ru-RU" sz="1050" dirty="0">
                <a:solidFill>
                  <a:srgbClr val="000000"/>
                </a:solidFill>
                <a:latin typeface="Times New Roman" pitchFamily="18" charset="0"/>
                <a:cs typeface="Arial" charset="0"/>
              </a:rPr>
              <a:t>line </a:t>
            </a:r>
            <a:r>
              <a:rPr lang="ru-RU" altLang="ru-RU" sz="1050" dirty="0">
                <a:solidFill>
                  <a:srgbClr val="000000"/>
                </a:solidFill>
                <a:latin typeface="Times New Roman" pitchFamily="18" charset="0"/>
                <a:cs typeface="Arial" charset="0"/>
              </a:rPr>
              <a:t>форма – основная форма представления услуги - является визуализацией услуги на порталах услуг</a:t>
            </a:r>
            <a:r>
              <a:rPr lang="ru-RU" altLang="ru-RU" sz="1050" dirty="0">
                <a:solidFill>
                  <a:srgbClr val="000000"/>
                </a:solidFill>
                <a:latin typeface="Times New Roman" pitchFamily="18" charset="0"/>
                <a:cs typeface="Times New Roman" pitchFamily="18" charset="0"/>
              </a:rPr>
              <a:t>;</a:t>
            </a:r>
            <a:endParaRPr lang="ru-RU" altLang="ru-RU" sz="1050" dirty="0">
              <a:solidFill>
                <a:srgbClr val="000000"/>
              </a:solidFill>
              <a:latin typeface="Arial" charset="0"/>
              <a:cs typeface="Arial" charset="0"/>
            </a:endParaRPr>
          </a:p>
          <a:p>
            <a:pPr algn="just">
              <a:lnSpc>
                <a:spcPct val="115000"/>
              </a:lnSpc>
            </a:pPr>
            <a:r>
              <a:rPr lang="ru-RU" altLang="ru-RU" sz="1050" dirty="0" smtClean="0">
                <a:solidFill>
                  <a:srgbClr val="000000"/>
                </a:solidFill>
                <a:latin typeface="Times New Roman" pitchFamily="18" charset="0"/>
                <a:cs typeface="Arial" charset="0"/>
              </a:rPr>
              <a:t>- листовка – дополнительная форма представления услуги – является документом в формате </a:t>
            </a:r>
            <a:r>
              <a:rPr lang="en-US" altLang="ru-RU" sz="1050" dirty="0" smtClean="0">
                <a:solidFill>
                  <a:srgbClr val="000000"/>
                </a:solidFill>
                <a:latin typeface="Times New Roman" pitchFamily="18" charset="0"/>
                <a:cs typeface="Arial" charset="0"/>
              </a:rPr>
              <a:t>Microsoft Word</a:t>
            </a:r>
            <a:r>
              <a:rPr lang="ru-RU" altLang="ru-RU" sz="1050" dirty="0" smtClean="0">
                <a:solidFill>
                  <a:srgbClr val="000000"/>
                </a:solidFill>
                <a:latin typeface="Times New Roman" pitchFamily="18" charset="0"/>
                <a:cs typeface="Arial" charset="0"/>
              </a:rPr>
              <a:t>  на одном листе формата А4 шрифтом 12, с одинарным междустрочным интервалом, который подлежит распечатке и предназначен для того, чтобы заявитель мог </a:t>
            </a:r>
            <a:r>
              <a:rPr lang="ru-RU" altLang="ru-RU" sz="1000" dirty="0" smtClean="0">
                <a:solidFill>
                  <a:srgbClr val="000000"/>
                </a:solidFill>
                <a:latin typeface="Times New Roman" pitchFamily="18" charset="0"/>
                <a:cs typeface="Arial" charset="0"/>
              </a:rPr>
              <a:t>получить</a:t>
            </a:r>
            <a:r>
              <a:rPr lang="ru-RU" altLang="ru-RU" sz="1050" dirty="0" smtClean="0">
                <a:solidFill>
                  <a:srgbClr val="000000"/>
                </a:solidFill>
                <a:latin typeface="Times New Roman" pitchFamily="18" charset="0"/>
                <a:cs typeface="Arial" charset="0"/>
              </a:rPr>
              <a:t> услугу в традиционной (бумажной) форме</a:t>
            </a:r>
            <a:r>
              <a:rPr lang="ru-RU" altLang="ru-RU" sz="500" dirty="0" smtClean="0">
                <a:solidFill>
                  <a:srgbClr val="000000"/>
                </a:solidFill>
                <a:latin typeface="Arial" charset="0"/>
                <a:cs typeface="Arial" charset="0"/>
              </a:rPr>
              <a:t> </a:t>
            </a:r>
            <a:r>
              <a:rPr lang="ru-RU" altLang="ru-RU" sz="1050" dirty="0" smtClean="0">
                <a:solidFill>
                  <a:srgbClr val="000000"/>
                </a:solidFill>
                <a:latin typeface="Times New Roman" pitchFamily="18" charset="0"/>
                <a:cs typeface="Arial" charset="0"/>
              </a:rPr>
              <a:t>.</a:t>
            </a:r>
            <a:endParaRPr lang="ru-RU" altLang="ru-RU" sz="1050" dirty="0">
              <a:solidFill>
                <a:srgbClr val="000000"/>
              </a:solidFill>
              <a:latin typeface="Arial" charset="0"/>
              <a:cs typeface="Arial" charset="0"/>
            </a:endParaRPr>
          </a:p>
        </p:txBody>
      </p:sp>
      <p:sp>
        <p:nvSpPr>
          <p:cNvPr id="10" name="Прямоугольник 9"/>
          <p:cNvSpPr/>
          <p:nvPr/>
        </p:nvSpPr>
        <p:spPr>
          <a:xfrm>
            <a:off x="1763155" y="5517232"/>
            <a:ext cx="7160046" cy="601318"/>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smtClean="0">
                <a:solidFill>
                  <a:srgbClr val="000000"/>
                </a:solidFill>
                <a:latin typeface="Times New Roman" panose="02020603050405020304" pitchFamily="18" charset="0"/>
                <a:ea typeface="Times New Roman" panose="02020603050405020304" pitchFamily="18" charset="0"/>
              </a:rPr>
              <a:t>4. </a:t>
            </a:r>
            <a:r>
              <a:rPr lang="ru-RU" altLang="ru-RU" sz="1050" b="1" dirty="0">
                <a:solidFill>
                  <a:srgbClr val="000000"/>
                </a:solidFill>
                <a:latin typeface="Times New Roman" pitchFamily="18" charset="0"/>
                <a:cs typeface="Times New Roman" pitchFamily="18" charset="0"/>
              </a:rPr>
              <a:t>Структура  представления </a:t>
            </a:r>
            <a:r>
              <a:rPr lang="ru-RU" altLang="ru-RU" sz="1050" b="1" dirty="0" smtClean="0">
                <a:solidFill>
                  <a:srgbClr val="000000"/>
                </a:solidFill>
                <a:latin typeface="Times New Roman" pitchFamily="18" charset="0"/>
                <a:cs typeface="Times New Roman" pitchFamily="18" charset="0"/>
              </a:rPr>
              <a:t>услуги</a:t>
            </a:r>
          </a:p>
          <a:p>
            <a:pPr fontAlgn="base"/>
            <a:r>
              <a:rPr lang="ru-RU" sz="1050" dirty="0">
                <a:solidFill>
                  <a:srgbClr val="000000"/>
                </a:solidFill>
                <a:latin typeface="Times New Roman" panose="02020603050405020304" pitchFamily="18" charset="0"/>
                <a:ea typeface="Arial" panose="020B0604020202020204" pitchFamily="34" charset="0"/>
              </a:rPr>
              <a:t>Наименование услуги</a:t>
            </a:r>
          </a:p>
          <a:p>
            <a:pPr fontAlgn="base"/>
            <a:r>
              <a:rPr lang="ru-RU" sz="1050" dirty="0">
                <a:solidFill>
                  <a:srgbClr val="000000"/>
                </a:solidFill>
                <a:latin typeface="Times New Roman" panose="02020603050405020304" pitchFamily="18" charset="0"/>
                <a:ea typeface="Arial" panose="020B0604020202020204" pitchFamily="34" charset="0"/>
              </a:rPr>
              <a:t>Кому адресована </a:t>
            </a:r>
            <a:r>
              <a:rPr lang="ru-RU" sz="1050" dirty="0" smtClean="0">
                <a:solidFill>
                  <a:srgbClr val="000000"/>
                </a:solidFill>
                <a:latin typeface="Times New Roman" panose="02020603050405020304" pitchFamily="18" charset="0"/>
                <a:ea typeface="Arial" panose="020B0604020202020204" pitchFamily="34" charset="0"/>
              </a:rPr>
              <a:t>услуга</a:t>
            </a:r>
            <a:endParaRPr lang="ru-RU" sz="1050" dirty="0">
              <a:solidFill>
                <a:srgbClr val="000000"/>
              </a:solidFill>
              <a:latin typeface="Times New Roman" panose="02020603050405020304" pitchFamily="18" charset="0"/>
              <a:ea typeface="Arial" panose="020B0604020202020204" pitchFamily="34" charset="0"/>
            </a:endParaRPr>
          </a:p>
        </p:txBody>
      </p:sp>
      <p:sp>
        <p:nvSpPr>
          <p:cNvPr id="11" name="Прямоугольник 10"/>
          <p:cNvSpPr/>
          <p:nvPr/>
        </p:nvSpPr>
        <p:spPr>
          <a:xfrm>
            <a:off x="2771800" y="5971052"/>
            <a:ext cx="6264696" cy="577081"/>
          </a:xfrm>
          <a:prstGeom prst="rect">
            <a:avLst/>
          </a:prstGeom>
          <a:solidFill>
            <a:schemeClr val="bg1"/>
          </a:solidFill>
          <a:ln>
            <a:solidFill>
              <a:schemeClr val="accent1"/>
            </a:solidFill>
          </a:ln>
        </p:spPr>
        <p:txBody>
          <a:bodyPr wrap="square">
            <a:spAutoFit/>
          </a:bodyPr>
          <a:lstStyle/>
          <a:p>
            <a:r>
              <a:rPr lang="ru-RU" altLang="ru-RU" sz="1050" b="1" dirty="0">
                <a:solidFill>
                  <a:srgbClr val="000000"/>
                </a:solidFill>
                <a:latin typeface="Times New Roman" pitchFamily="18" charset="0"/>
                <a:ea typeface="Arial" charset="0"/>
                <a:cs typeface="Times New Roman" pitchFamily="18" charset="0"/>
              </a:rPr>
              <a:t>5. Элементы управления в представлении услуги</a:t>
            </a:r>
            <a:endParaRPr lang="ru-RU" altLang="ru-RU" sz="1050" dirty="0">
              <a:ea typeface="Arial" charset="0"/>
              <a:cs typeface="Times New Roman" pitchFamily="18" charset="0"/>
            </a:endParaRPr>
          </a:p>
          <a:p>
            <a:r>
              <a:rPr lang="ru-RU" altLang="ru-RU" sz="1050" b="1" dirty="0">
                <a:solidFill>
                  <a:srgbClr val="000000"/>
                </a:solidFill>
                <a:latin typeface="Times New Roman" pitchFamily="18" charset="0"/>
                <a:ea typeface="Arial" charset="0"/>
                <a:cs typeface="Times New Roman" pitchFamily="18" charset="0"/>
              </a:rPr>
              <a:t>……                                                                                   </a:t>
            </a:r>
          </a:p>
          <a:p>
            <a:r>
              <a:rPr lang="ru-RU" altLang="ru-RU" sz="1050" b="1" dirty="0">
                <a:solidFill>
                  <a:srgbClr val="000000"/>
                </a:solidFill>
                <a:latin typeface="Times New Roman" pitchFamily="18" charset="0"/>
                <a:ea typeface="Arial" charset="0"/>
                <a:cs typeface="Times New Roman" pitchFamily="18" charset="0"/>
              </a:rPr>
              <a:t>6.  Этапы формирования </a:t>
            </a:r>
            <a:r>
              <a:rPr lang="ru-RU" altLang="ru-RU" sz="1050" b="1" dirty="0" smtClean="0">
                <a:solidFill>
                  <a:srgbClr val="000000"/>
                </a:solidFill>
                <a:latin typeface="Times New Roman" pitchFamily="18" charset="0"/>
                <a:ea typeface="Arial" charset="0"/>
                <a:cs typeface="Times New Roman" pitchFamily="18" charset="0"/>
              </a:rPr>
              <a:t>представления</a:t>
            </a:r>
            <a:endParaRPr lang="ru-RU" altLang="ru-RU" sz="1000" dirty="0">
              <a:ea typeface="Arial" charset="0"/>
              <a:cs typeface="Times New Roman" pitchFamily="18" charset="0"/>
            </a:endParaRPr>
          </a:p>
        </p:txBody>
      </p:sp>
      <p:sp>
        <p:nvSpPr>
          <p:cNvPr id="12"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2" name="Прямоугольник 1"/>
          <p:cNvSpPr/>
          <p:nvPr/>
        </p:nvSpPr>
        <p:spPr>
          <a:xfrm>
            <a:off x="334487" y="1196752"/>
            <a:ext cx="8702402" cy="2269852"/>
          </a:xfrm>
          <a:prstGeom prst="rect">
            <a:avLst/>
          </a:prstGeom>
          <a:ln>
            <a:solidFill>
              <a:schemeClr val="accent1"/>
            </a:solidFill>
          </a:ln>
        </p:spPr>
        <p:txBody>
          <a:bodyPr wrap="square">
            <a:spAutoFit/>
          </a:bodyPr>
          <a:lstStyle/>
          <a:p>
            <a:r>
              <a:rPr lang="ru-RU" sz="1000" b="1" dirty="0"/>
              <a:t>1.                Общие положения</a:t>
            </a:r>
            <a:endParaRPr lang="ru-RU" sz="1000" dirty="0"/>
          </a:p>
          <a:p>
            <a:r>
              <a:rPr lang="ru-RU" sz="1000" dirty="0"/>
              <a:t>1.1.         Настоящие Методические рекомендации разработаны в целях повышения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Единого портала государственных и муниципальных услуг (функций) (ЕПГУ)  и региональных порталов государственных и муниципальных услуг (РПГУ), с учетом требований постановления Правительства Российской Федерации от 24 октября 2011 года  № 861-п «О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a:t>
            </a:r>
          </a:p>
          <a:p>
            <a:r>
              <a:rPr lang="ru-RU" sz="1000" dirty="0"/>
              <a:t>1.2.         Целью настоящих методических рекомендаций является формирование требований к представлению государственных и муниципальных услуг в доступной для граждан форме.</a:t>
            </a:r>
          </a:p>
          <a:p>
            <a:r>
              <a:rPr lang="ru-RU" sz="1000" dirty="0"/>
              <a:t>1.3.         Представление услуги формируется органом власти, предоставляющим данную услугу, с привлечением специалистов, непосредственно участвующих в предоставлении услуги. Орган власти, предоставляющий услугу, несет ответственность:</a:t>
            </a:r>
          </a:p>
          <a:p>
            <a:r>
              <a:rPr lang="ru-RU" sz="1000" dirty="0"/>
              <a:t>- за качество представления услуги на порталах услуг;</a:t>
            </a:r>
          </a:p>
          <a:p>
            <a:r>
              <a:rPr lang="ru-RU" sz="1000" dirty="0"/>
              <a:t>- за управление изменениями в порядке предоставления услуги и представлении ее на порталах услуг.</a:t>
            </a:r>
          </a:p>
          <a:p>
            <a:pPr algn="just">
              <a:lnSpc>
                <a:spcPct val="115000"/>
              </a:lnSpc>
            </a:pPr>
            <a:r>
              <a:rPr lang="ru-RU" altLang="ru-RU" sz="1000" dirty="0" smtClean="0">
                <a:solidFill>
                  <a:srgbClr val="000000"/>
                </a:solidFill>
                <a:latin typeface="Times New Roman" pitchFamily="18" charset="0"/>
                <a:cs typeface="Times New Roman" pitchFamily="18" charset="0"/>
              </a:rPr>
              <a:t>услуг</a:t>
            </a:r>
            <a:r>
              <a:rPr lang="ru-RU" altLang="ru-RU" sz="1000" dirty="0">
                <a:solidFill>
                  <a:srgbClr val="000000"/>
                </a:solidFill>
                <a:latin typeface="Times New Roman" pitchFamily="18" charset="0"/>
                <a:cs typeface="Times New Roman" pitchFamily="18" charset="0"/>
              </a:rPr>
              <a:t>»;</a:t>
            </a:r>
            <a:endParaRPr lang="ru-RU" altLang="ru-RU" sz="800" dirty="0">
              <a:solidFill>
                <a:srgbClr val="000000"/>
              </a:solidFill>
              <a:latin typeface="Arial" charset="0"/>
              <a:cs typeface="Arial" charset="0"/>
            </a:endParaRPr>
          </a:p>
        </p:txBody>
      </p:sp>
      <p:sp>
        <p:nvSpPr>
          <p:cNvPr id="8" name="Прямоугольник 7"/>
          <p:cNvSpPr/>
          <p:nvPr/>
        </p:nvSpPr>
        <p:spPr>
          <a:xfrm>
            <a:off x="689244" y="1383358"/>
            <a:ext cx="7992888" cy="224676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b="1" dirty="0"/>
              <a:t>6.                Элементы управления в представлении услуги</a:t>
            </a:r>
            <a:endParaRPr lang="ru-RU" sz="1400" dirty="0"/>
          </a:p>
          <a:p>
            <a:r>
              <a:rPr lang="ru-RU" sz="1400" dirty="0"/>
              <a:t> </a:t>
            </a:r>
          </a:p>
          <a:p>
            <a:r>
              <a:rPr lang="ru-RU" sz="1400" dirty="0"/>
              <a:t>Элементы управления применяются в </a:t>
            </a:r>
            <a:r>
              <a:rPr lang="ru-RU" sz="1400" dirty="0" err="1"/>
              <a:t>on-line</a:t>
            </a:r>
            <a:r>
              <a:rPr lang="ru-RU" sz="1400" dirty="0"/>
              <a:t> форме представления услуги. </a:t>
            </a:r>
          </a:p>
          <a:p>
            <a:r>
              <a:rPr lang="ru-RU" sz="1400" dirty="0"/>
              <a:t>6.1.         Гиперссылки. Рекомендуется применять для сокращения объема информации, размещаемой на основной странице услуги.</a:t>
            </a:r>
          </a:p>
          <a:p>
            <a:r>
              <a:rPr lang="ru-RU" sz="1400" dirty="0"/>
              <a:t>6.2.         Автоматизированные экспертные системы, такие как калькулятор дохода и права на субсидию, </a:t>
            </a:r>
          </a:p>
          <a:p>
            <a:r>
              <a:rPr lang="ru-RU" sz="1400" dirty="0"/>
              <a:t>6.3.         Обратная связь (видео-консультант, </a:t>
            </a:r>
            <a:r>
              <a:rPr lang="ru-RU" sz="1400" dirty="0" err="1"/>
              <a:t>call</a:t>
            </a:r>
            <a:r>
              <a:rPr lang="ru-RU" sz="1400" dirty="0"/>
              <a:t>-центр, чат со специалистом, вопрос-ответ по электронной почте, FAQ). </a:t>
            </a:r>
          </a:p>
          <a:p>
            <a:r>
              <a:rPr lang="ru-RU" sz="1400" dirty="0"/>
              <a:t>6.4.         </a:t>
            </a:r>
            <a:r>
              <a:rPr lang="ru-RU" sz="1400" dirty="0" err="1"/>
              <a:t>On-line</a:t>
            </a:r>
            <a:r>
              <a:rPr lang="ru-RU" sz="1400" dirty="0"/>
              <a:t> оценка получения услуги. </a:t>
            </a:r>
          </a:p>
        </p:txBody>
      </p:sp>
      <p:pic>
        <p:nvPicPr>
          <p:cNvPr id="9"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88" y="3375588"/>
            <a:ext cx="3972694" cy="333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574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68" y="4437112"/>
            <a:ext cx="7992888" cy="1207254"/>
          </a:xfrm>
          <a:prstGeom prst="rect">
            <a:avLst/>
          </a:prstGeom>
          <a:solidFill>
            <a:schemeClr val="bg1"/>
          </a:solidFill>
          <a:ln>
            <a:solidFill>
              <a:schemeClr val="accent1"/>
            </a:solidFill>
          </a:ln>
        </p:spPr>
        <p:txBody>
          <a:bodyPr wrap="square">
            <a:spAutoFit/>
          </a:bodyPr>
          <a:lstStyle/>
          <a:p>
            <a:pPr algn="ctr">
              <a:lnSpc>
                <a:spcPct val="115000"/>
              </a:lnSpc>
            </a:pPr>
            <a:r>
              <a:rPr lang="ru-RU" altLang="ru-RU" sz="1050" b="1" dirty="0">
                <a:solidFill>
                  <a:srgbClr val="000000"/>
                </a:solidFill>
                <a:latin typeface="Times New Roman" pitchFamily="18" charset="0"/>
                <a:cs typeface="Arial" charset="0"/>
              </a:rPr>
              <a:t>2. Формы представления услуги</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Для удобства заявителей представление услуги разрабатывается в двух формах:</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 </a:t>
            </a:r>
            <a:r>
              <a:rPr lang="en-US" altLang="ru-RU" sz="1050" dirty="0">
                <a:solidFill>
                  <a:srgbClr val="000000"/>
                </a:solidFill>
                <a:latin typeface="Times New Roman" pitchFamily="18" charset="0"/>
                <a:cs typeface="Arial" charset="0"/>
              </a:rPr>
              <a:t>on</a:t>
            </a:r>
            <a:r>
              <a:rPr lang="ru-RU" altLang="ru-RU" sz="1050" dirty="0">
                <a:solidFill>
                  <a:srgbClr val="000000"/>
                </a:solidFill>
                <a:latin typeface="Times New Roman" pitchFamily="18" charset="0"/>
                <a:cs typeface="Arial" charset="0"/>
              </a:rPr>
              <a:t>-</a:t>
            </a:r>
            <a:r>
              <a:rPr lang="en-US" altLang="ru-RU" sz="1050" dirty="0">
                <a:solidFill>
                  <a:srgbClr val="000000"/>
                </a:solidFill>
                <a:latin typeface="Times New Roman" pitchFamily="18" charset="0"/>
                <a:cs typeface="Arial" charset="0"/>
              </a:rPr>
              <a:t>line </a:t>
            </a:r>
            <a:r>
              <a:rPr lang="ru-RU" altLang="ru-RU" sz="1050" dirty="0">
                <a:solidFill>
                  <a:srgbClr val="000000"/>
                </a:solidFill>
                <a:latin typeface="Times New Roman" pitchFamily="18" charset="0"/>
                <a:cs typeface="Arial" charset="0"/>
              </a:rPr>
              <a:t>форма – основная форма представления услуги - является визуализацией услуги на порталах услуг</a:t>
            </a:r>
            <a:r>
              <a:rPr lang="ru-RU" altLang="ru-RU" sz="1050" dirty="0">
                <a:solidFill>
                  <a:srgbClr val="000000"/>
                </a:solidFill>
                <a:latin typeface="Times New Roman" pitchFamily="18" charset="0"/>
                <a:cs typeface="Times New Roman" pitchFamily="18" charset="0"/>
              </a:rPr>
              <a:t>;</a:t>
            </a:r>
            <a:endParaRPr lang="ru-RU" altLang="ru-RU" sz="1050" dirty="0">
              <a:solidFill>
                <a:srgbClr val="000000"/>
              </a:solidFill>
              <a:latin typeface="Arial" charset="0"/>
              <a:cs typeface="Arial" charset="0"/>
            </a:endParaRPr>
          </a:p>
          <a:p>
            <a:pPr algn="just">
              <a:lnSpc>
                <a:spcPct val="115000"/>
              </a:lnSpc>
            </a:pPr>
            <a:r>
              <a:rPr lang="ru-RU" altLang="ru-RU" sz="1050" dirty="0" smtClean="0">
                <a:solidFill>
                  <a:srgbClr val="000000"/>
                </a:solidFill>
                <a:latin typeface="Times New Roman" pitchFamily="18" charset="0"/>
                <a:cs typeface="Arial" charset="0"/>
              </a:rPr>
              <a:t>- листовка – дополнительная форма представления услуги – является документом в формате </a:t>
            </a:r>
            <a:r>
              <a:rPr lang="en-US" altLang="ru-RU" sz="1050" dirty="0" smtClean="0">
                <a:solidFill>
                  <a:srgbClr val="000000"/>
                </a:solidFill>
                <a:latin typeface="Times New Roman" pitchFamily="18" charset="0"/>
                <a:cs typeface="Arial" charset="0"/>
              </a:rPr>
              <a:t>Microsoft Word</a:t>
            </a:r>
            <a:r>
              <a:rPr lang="ru-RU" altLang="ru-RU" sz="1050" dirty="0" smtClean="0">
                <a:solidFill>
                  <a:srgbClr val="000000"/>
                </a:solidFill>
                <a:latin typeface="Times New Roman" pitchFamily="18" charset="0"/>
                <a:cs typeface="Arial" charset="0"/>
              </a:rPr>
              <a:t>  на одном листе формата А4 шрифтом 12, с одинарным междустрочным интервалом, который подлежит распечатке и предназначен для того, чтобы заявитель мог </a:t>
            </a:r>
            <a:r>
              <a:rPr lang="ru-RU" altLang="ru-RU" sz="1000" dirty="0" smtClean="0">
                <a:solidFill>
                  <a:srgbClr val="000000"/>
                </a:solidFill>
                <a:latin typeface="Times New Roman" pitchFamily="18" charset="0"/>
                <a:cs typeface="Arial" charset="0"/>
              </a:rPr>
              <a:t>получить</a:t>
            </a:r>
            <a:r>
              <a:rPr lang="ru-RU" altLang="ru-RU" sz="1050" dirty="0" smtClean="0">
                <a:solidFill>
                  <a:srgbClr val="000000"/>
                </a:solidFill>
                <a:latin typeface="Times New Roman" pitchFamily="18" charset="0"/>
                <a:cs typeface="Arial" charset="0"/>
              </a:rPr>
              <a:t> услугу в традиционной (бумажной) форме</a:t>
            </a:r>
            <a:r>
              <a:rPr lang="ru-RU" altLang="ru-RU" sz="500" dirty="0" smtClean="0">
                <a:solidFill>
                  <a:srgbClr val="000000"/>
                </a:solidFill>
                <a:latin typeface="Arial" charset="0"/>
                <a:cs typeface="Arial" charset="0"/>
              </a:rPr>
              <a:t> </a:t>
            </a:r>
            <a:r>
              <a:rPr lang="ru-RU" altLang="ru-RU" sz="1050" dirty="0" smtClean="0">
                <a:solidFill>
                  <a:srgbClr val="000000"/>
                </a:solidFill>
                <a:latin typeface="Times New Roman" pitchFamily="18" charset="0"/>
                <a:cs typeface="Arial" charset="0"/>
              </a:rPr>
              <a:t>.</a:t>
            </a:r>
            <a:endParaRPr lang="ru-RU" altLang="ru-RU" sz="1050" dirty="0">
              <a:solidFill>
                <a:srgbClr val="000000"/>
              </a:solidFill>
              <a:latin typeface="Arial" charset="0"/>
              <a:cs typeface="Arial" charset="0"/>
            </a:endParaRPr>
          </a:p>
        </p:txBody>
      </p:sp>
      <p:sp>
        <p:nvSpPr>
          <p:cNvPr id="10" name="Прямоугольник 9"/>
          <p:cNvSpPr/>
          <p:nvPr/>
        </p:nvSpPr>
        <p:spPr>
          <a:xfrm>
            <a:off x="1763155" y="5517232"/>
            <a:ext cx="7160046" cy="601318"/>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smtClean="0">
                <a:solidFill>
                  <a:srgbClr val="000000"/>
                </a:solidFill>
                <a:latin typeface="Times New Roman" panose="02020603050405020304" pitchFamily="18" charset="0"/>
                <a:ea typeface="Times New Roman" panose="02020603050405020304" pitchFamily="18" charset="0"/>
              </a:rPr>
              <a:t>4. </a:t>
            </a:r>
            <a:r>
              <a:rPr lang="ru-RU" altLang="ru-RU" sz="1050" b="1" dirty="0">
                <a:solidFill>
                  <a:srgbClr val="000000"/>
                </a:solidFill>
                <a:latin typeface="Times New Roman" pitchFamily="18" charset="0"/>
                <a:cs typeface="Times New Roman" pitchFamily="18" charset="0"/>
              </a:rPr>
              <a:t>Структура  представления </a:t>
            </a:r>
            <a:r>
              <a:rPr lang="ru-RU" altLang="ru-RU" sz="1050" b="1" dirty="0" smtClean="0">
                <a:solidFill>
                  <a:srgbClr val="000000"/>
                </a:solidFill>
                <a:latin typeface="Times New Roman" pitchFamily="18" charset="0"/>
                <a:cs typeface="Times New Roman" pitchFamily="18" charset="0"/>
              </a:rPr>
              <a:t>услуги</a:t>
            </a:r>
          </a:p>
          <a:p>
            <a:pPr fontAlgn="base"/>
            <a:r>
              <a:rPr lang="ru-RU" sz="1050" dirty="0">
                <a:solidFill>
                  <a:srgbClr val="000000"/>
                </a:solidFill>
                <a:latin typeface="Times New Roman" panose="02020603050405020304" pitchFamily="18" charset="0"/>
                <a:ea typeface="Arial" panose="020B0604020202020204" pitchFamily="34" charset="0"/>
              </a:rPr>
              <a:t>Наименование услуги</a:t>
            </a:r>
          </a:p>
          <a:p>
            <a:pPr fontAlgn="base"/>
            <a:r>
              <a:rPr lang="ru-RU" sz="1050" dirty="0">
                <a:solidFill>
                  <a:srgbClr val="000000"/>
                </a:solidFill>
                <a:latin typeface="Times New Roman" panose="02020603050405020304" pitchFamily="18" charset="0"/>
                <a:ea typeface="Arial" panose="020B0604020202020204" pitchFamily="34" charset="0"/>
              </a:rPr>
              <a:t>Кому адресована </a:t>
            </a:r>
            <a:r>
              <a:rPr lang="ru-RU" sz="1050" dirty="0" smtClean="0">
                <a:solidFill>
                  <a:srgbClr val="000000"/>
                </a:solidFill>
                <a:latin typeface="Times New Roman" panose="02020603050405020304" pitchFamily="18" charset="0"/>
                <a:ea typeface="Arial" panose="020B0604020202020204" pitchFamily="34" charset="0"/>
              </a:rPr>
              <a:t>услуга</a:t>
            </a:r>
            <a:endParaRPr lang="ru-RU" sz="1050" dirty="0">
              <a:solidFill>
                <a:srgbClr val="000000"/>
              </a:solidFill>
              <a:latin typeface="Times New Roman" panose="02020603050405020304" pitchFamily="18" charset="0"/>
              <a:ea typeface="Arial" panose="020B0604020202020204" pitchFamily="34" charset="0"/>
            </a:endParaRPr>
          </a:p>
        </p:txBody>
      </p:sp>
      <p:sp>
        <p:nvSpPr>
          <p:cNvPr id="11" name="Прямоугольник 10"/>
          <p:cNvSpPr/>
          <p:nvPr/>
        </p:nvSpPr>
        <p:spPr>
          <a:xfrm>
            <a:off x="2771800" y="5971052"/>
            <a:ext cx="6264696" cy="577081"/>
          </a:xfrm>
          <a:prstGeom prst="rect">
            <a:avLst/>
          </a:prstGeom>
          <a:solidFill>
            <a:schemeClr val="bg1"/>
          </a:solidFill>
          <a:ln>
            <a:solidFill>
              <a:schemeClr val="accent1"/>
            </a:solidFill>
          </a:ln>
        </p:spPr>
        <p:txBody>
          <a:bodyPr wrap="square">
            <a:spAutoFit/>
          </a:bodyPr>
          <a:lstStyle/>
          <a:p>
            <a:r>
              <a:rPr lang="ru-RU" altLang="ru-RU" sz="1050" b="1" dirty="0">
                <a:solidFill>
                  <a:srgbClr val="000000"/>
                </a:solidFill>
                <a:latin typeface="Times New Roman" pitchFamily="18" charset="0"/>
                <a:ea typeface="Arial" charset="0"/>
                <a:cs typeface="Times New Roman" pitchFamily="18" charset="0"/>
              </a:rPr>
              <a:t>5. Элементы управления в представлении услуги</a:t>
            </a:r>
            <a:endParaRPr lang="ru-RU" altLang="ru-RU" sz="1050" dirty="0">
              <a:ea typeface="Arial" charset="0"/>
              <a:cs typeface="Times New Roman" pitchFamily="18" charset="0"/>
            </a:endParaRPr>
          </a:p>
          <a:p>
            <a:r>
              <a:rPr lang="ru-RU" altLang="ru-RU" sz="1050" b="1" dirty="0">
                <a:solidFill>
                  <a:srgbClr val="000000"/>
                </a:solidFill>
                <a:latin typeface="Times New Roman" pitchFamily="18" charset="0"/>
                <a:ea typeface="Arial" charset="0"/>
                <a:cs typeface="Times New Roman" pitchFamily="18" charset="0"/>
              </a:rPr>
              <a:t>……                                                                                   </a:t>
            </a:r>
          </a:p>
          <a:p>
            <a:r>
              <a:rPr lang="ru-RU" altLang="ru-RU" sz="1050" b="1" dirty="0">
                <a:solidFill>
                  <a:srgbClr val="000000"/>
                </a:solidFill>
                <a:latin typeface="Times New Roman" pitchFamily="18" charset="0"/>
                <a:ea typeface="Arial" charset="0"/>
                <a:cs typeface="Times New Roman" pitchFamily="18" charset="0"/>
              </a:rPr>
              <a:t>6.  Этапы формирования </a:t>
            </a:r>
            <a:r>
              <a:rPr lang="ru-RU" altLang="ru-RU" sz="1050" b="1" dirty="0" smtClean="0">
                <a:solidFill>
                  <a:srgbClr val="000000"/>
                </a:solidFill>
                <a:latin typeface="Times New Roman" pitchFamily="18" charset="0"/>
                <a:ea typeface="Arial" charset="0"/>
                <a:cs typeface="Times New Roman" pitchFamily="18" charset="0"/>
              </a:rPr>
              <a:t>представления</a:t>
            </a:r>
            <a:endParaRPr lang="ru-RU" altLang="ru-RU" sz="1000" dirty="0">
              <a:ea typeface="Arial" charset="0"/>
              <a:cs typeface="Times New Roman" pitchFamily="18" charset="0"/>
            </a:endParaRPr>
          </a:p>
        </p:txBody>
      </p:sp>
      <p:sp>
        <p:nvSpPr>
          <p:cNvPr id="12"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2" name="Прямоугольник 1"/>
          <p:cNvSpPr/>
          <p:nvPr/>
        </p:nvSpPr>
        <p:spPr>
          <a:xfrm>
            <a:off x="334487" y="1196752"/>
            <a:ext cx="8702402" cy="2269852"/>
          </a:xfrm>
          <a:prstGeom prst="rect">
            <a:avLst/>
          </a:prstGeom>
          <a:ln>
            <a:solidFill>
              <a:schemeClr val="accent1"/>
            </a:solidFill>
          </a:ln>
        </p:spPr>
        <p:txBody>
          <a:bodyPr wrap="square">
            <a:spAutoFit/>
          </a:bodyPr>
          <a:lstStyle/>
          <a:p>
            <a:r>
              <a:rPr lang="ru-RU" sz="1000" b="1" dirty="0"/>
              <a:t>1.                Общие положения</a:t>
            </a:r>
            <a:endParaRPr lang="ru-RU" sz="1000" dirty="0"/>
          </a:p>
          <a:p>
            <a:r>
              <a:rPr lang="ru-RU" sz="1000" dirty="0"/>
              <a:t>1.1.         Настоящие Методические рекомендации разработаны в целях повышения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Единого портала государственных и муниципальных услуг (функций) (ЕПГУ)  и региональных порталов государственных и муниципальных услуг (РПГУ), с учетом требований постановления Правительства Российской Федерации от 24 октября 2011 года  № 861-п «О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a:t>
            </a:r>
          </a:p>
          <a:p>
            <a:r>
              <a:rPr lang="ru-RU" sz="1000" dirty="0"/>
              <a:t>1.2.         Целью настоящих методических рекомендаций является формирование требований к представлению государственных и муниципальных услуг в доступной для граждан форме.</a:t>
            </a:r>
          </a:p>
          <a:p>
            <a:r>
              <a:rPr lang="ru-RU" sz="1000" dirty="0"/>
              <a:t>1.3.         Представление услуги формируется органом власти, предоставляющим данную услугу, с привлечением специалистов, непосредственно участвующих в предоставлении услуги. Орган власти, предоставляющий услугу, несет ответственность:</a:t>
            </a:r>
          </a:p>
          <a:p>
            <a:r>
              <a:rPr lang="ru-RU" sz="1000" dirty="0"/>
              <a:t>- за качество представления услуги на порталах услуг;</a:t>
            </a:r>
          </a:p>
          <a:p>
            <a:r>
              <a:rPr lang="ru-RU" sz="1000" dirty="0"/>
              <a:t>- за управление изменениями в порядке предоставления услуги и представлении ее на порталах услуг.</a:t>
            </a:r>
          </a:p>
          <a:p>
            <a:pPr algn="just">
              <a:lnSpc>
                <a:spcPct val="115000"/>
              </a:lnSpc>
            </a:pPr>
            <a:r>
              <a:rPr lang="ru-RU" altLang="ru-RU" sz="1000" dirty="0" smtClean="0">
                <a:solidFill>
                  <a:srgbClr val="000000"/>
                </a:solidFill>
                <a:latin typeface="Times New Roman" pitchFamily="18" charset="0"/>
                <a:cs typeface="Times New Roman" pitchFamily="18" charset="0"/>
              </a:rPr>
              <a:t>услуг</a:t>
            </a:r>
            <a:r>
              <a:rPr lang="ru-RU" altLang="ru-RU" sz="1000" dirty="0">
                <a:solidFill>
                  <a:srgbClr val="000000"/>
                </a:solidFill>
                <a:latin typeface="Times New Roman" pitchFamily="18" charset="0"/>
                <a:cs typeface="Times New Roman" pitchFamily="18" charset="0"/>
              </a:rPr>
              <a:t>»;</a:t>
            </a:r>
            <a:endParaRPr lang="ru-RU" altLang="ru-RU" sz="800" dirty="0">
              <a:solidFill>
                <a:srgbClr val="000000"/>
              </a:solidFill>
              <a:latin typeface="Arial" charset="0"/>
              <a:cs typeface="Arial" charset="0"/>
            </a:endParaRPr>
          </a:p>
        </p:txBody>
      </p:sp>
      <p:sp>
        <p:nvSpPr>
          <p:cNvPr id="8" name="Прямоугольник 7"/>
          <p:cNvSpPr/>
          <p:nvPr/>
        </p:nvSpPr>
        <p:spPr>
          <a:xfrm>
            <a:off x="837168" y="1707327"/>
            <a:ext cx="7992888" cy="483209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b="1" dirty="0" smtClean="0"/>
              <a:t>7</a:t>
            </a:r>
            <a:r>
              <a:rPr lang="ru-RU" sz="1400" b="1" dirty="0"/>
              <a:t>.                Этапы формирования представления услуги</a:t>
            </a:r>
            <a:endParaRPr lang="ru-RU" sz="1400" dirty="0"/>
          </a:p>
          <a:p>
            <a:r>
              <a:rPr lang="ru-RU" sz="1400" dirty="0"/>
              <a:t>7.1.  Составление описания услуги.</a:t>
            </a:r>
          </a:p>
          <a:p>
            <a:r>
              <a:rPr lang="ru-RU" sz="1400" dirty="0"/>
              <a:t>7.1.1. Сформулируйте  краткое наименование услуги </a:t>
            </a:r>
          </a:p>
          <a:p>
            <a:r>
              <a:rPr lang="ru-RU" sz="1400" dirty="0"/>
              <a:t>7.1.2.  Проведите анализ действующих нормативных правовых актов, регулирующих предоставление услуги, </a:t>
            </a:r>
            <a:r>
              <a:rPr lang="ru-RU" sz="1400" b="1" u="sng" dirty="0"/>
              <a:t>отделите  информацию об услуге, предназначенную для потенциальных заявителей, от информации для специалистов,</a:t>
            </a:r>
            <a:r>
              <a:rPr lang="ru-RU" sz="1400" dirty="0"/>
              <a:t> участвующих в предоставлении услуги.</a:t>
            </a:r>
          </a:p>
          <a:p>
            <a:r>
              <a:rPr lang="ru-RU" sz="1400" dirty="0"/>
              <a:t>Пример:  очевидно, что такие разделы административного регламента как «Порядок информирования о правилах предоставления государственной услуги», </a:t>
            </a:r>
            <a:r>
              <a:rPr lang="ru-RU" sz="1400" u="sng" dirty="0"/>
              <a:t>«Состав, последовательность и сроки выполнения административных процедур»,</a:t>
            </a:r>
            <a:r>
              <a:rPr lang="ru-RU" sz="1400" dirty="0"/>
              <a:t> «Формы контроля за исполнением административного регламента» не имеют непосредственного отношения к заявителю и их можно исключить из описания полностью или почти полностью. А разделы регламента «Заявители услуги», «Результат услуги», «Документы, необходимые для предоставления услуги» и т.п. содержат информацию, которая должна быть обязательно включена в описание.</a:t>
            </a:r>
          </a:p>
          <a:p>
            <a:r>
              <a:rPr lang="ru-RU" sz="1400" dirty="0"/>
              <a:t>7.2. Разработка автоматизированных экспертных систем.</a:t>
            </a:r>
          </a:p>
          <a:p>
            <a:r>
              <a:rPr lang="ru-RU" sz="1400" dirty="0"/>
              <a:t>7.3. Разработка текстового дизайна  представления услуги.</a:t>
            </a:r>
          </a:p>
          <a:p>
            <a:r>
              <a:rPr lang="ru-RU" sz="1400" dirty="0"/>
              <a:t>7.4. Разработка  </a:t>
            </a:r>
            <a:r>
              <a:rPr lang="ru-RU" sz="1400" dirty="0" err="1"/>
              <a:t>web</a:t>
            </a:r>
            <a:r>
              <a:rPr lang="ru-RU" sz="1400" dirty="0"/>
              <a:t>- макета </a:t>
            </a:r>
            <a:r>
              <a:rPr lang="ru-RU" sz="1400" dirty="0" err="1"/>
              <a:t>on-line</a:t>
            </a:r>
            <a:r>
              <a:rPr lang="ru-RU" sz="1400" dirty="0"/>
              <a:t> формы</a:t>
            </a:r>
          </a:p>
          <a:p>
            <a:r>
              <a:rPr lang="ru-RU" sz="1400" dirty="0"/>
              <a:t>7.5. Разработка листовки (буклета).</a:t>
            </a:r>
          </a:p>
          <a:p>
            <a:r>
              <a:rPr lang="ru-RU" sz="1400" dirty="0"/>
              <a:t>7.6. Экспертиза  и тестирование макетов и внесение изменений.</a:t>
            </a:r>
          </a:p>
          <a:p>
            <a:r>
              <a:rPr lang="ru-RU" sz="1400" dirty="0"/>
              <a:t> </a:t>
            </a:r>
          </a:p>
          <a:p>
            <a:r>
              <a:rPr lang="ru-RU" sz="1400" dirty="0"/>
              <a:t>7.7. Разместите ссылки на листовку (буклет) на порталах услуг для копирования и распечатки</a:t>
            </a:r>
          </a:p>
        </p:txBody>
      </p:sp>
    </p:spTree>
    <p:extLst>
      <p:ext uri="{BB962C8B-B14F-4D97-AF65-F5344CB8AC3E}">
        <p14:creationId xmlns:p14="http://schemas.microsoft.com/office/powerpoint/2010/main" val="2040364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4487" y="4309978"/>
            <a:ext cx="7992888" cy="1207254"/>
          </a:xfrm>
          <a:prstGeom prst="rect">
            <a:avLst/>
          </a:prstGeom>
          <a:solidFill>
            <a:schemeClr val="bg1"/>
          </a:solidFill>
          <a:ln>
            <a:solidFill>
              <a:schemeClr val="accent1"/>
            </a:solidFill>
          </a:ln>
        </p:spPr>
        <p:txBody>
          <a:bodyPr wrap="square">
            <a:spAutoFit/>
          </a:bodyPr>
          <a:lstStyle/>
          <a:p>
            <a:pPr algn="ctr">
              <a:lnSpc>
                <a:spcPct val="115000"/>
              </a:lnSpc>
            </a:pPr>
            <a:r>
              <a:rPr lang="ru-RU" altLang="ru-RU" sz="1050" b="1" dirty="0">
                <a:solidFill>
                  <a:srgbClr val="000000"/>
                </a:solidFill>
                <a:latin typeface="Times New Roman" pitchFamily="18" charset="0"/>
                <a:cs typeface="Arial" charset="0"/>
              </a:rPr>
              <a:t>2. Формы представления услуги</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Для удобства заявителей представление услуги разрабатывается в двух формах:</a:t>
            </a:r>
            <a:endParaRPr lang="ru-RU" altLang="ru-RU" sz="1050" dirty="0">
              <a:solidFill>
                <a:srgbClr val="000000"/>
              </a:solidFill>
              <a:latin typeface="Arial" charset="0"/>
              <a:cs typeface="Arial" charset="0"/>
            </a:endParaRPr>
          </a:p>
          <a:p>
            <a:pPr algn="just">
              <a:lnSpc>
                <a:spcPct val="115000"/>
              </a:lnSpc>
            </a:pPr>
            <a:r>
              <a:rPr lang="ru-RU" altLang="ru-RU" sz="1050" dirty="0">
                <a:solidFill>
                  <a:srgbClr val="000000"/>
                </a:solidFill>
                <a:latin typeface="Times New Roman" pitchFamily="18" charset="0"/>
                <a:cs typeface="Arial" charset="0"/>
              </a:rPr>
              <a:t>- </a:t>
            </a:r>
            <a:r>
              <a:rPr lang="en-US" altLang="ru-RU" sz="1050" dirty="0">
                <a:solidFill>
                  <a:srgbClr val="000000"/>
                </a:solidFill>
                <a:latin typeface="Times New Roman" pitchFamily="18" charset="0"/>
                <a:cs typeface="Arial" charset="0"/>
              </a:rPr>
              <a:t>on</a:t>
            </a:r>
            <a:r>
              <a:rPr lang="ru-RU" altLang="ru-RU" sz="1050" dirty="0">
                <a:solidFill>
                  <a:srgbClr val="000000"/>
                </a:solidFill>
                <a:latin typeface="Times New Roman" pitchFamily="18" charset="0"/>
                <a:cs typeface="Arial" charset="0"/>
              </a:rPr>
              <a:t>-</a:t>
            </a:r>
            <a:r>
              <a:rPr lang="en-US" altLang="ru-RU" sz="1050" dirty="0">
                <a:solidFill>
                  <a:srgbClr val="000000"/>
                </a:solidFill>
                <a:latin typeface="Times New Roman" pitchFamily="18" charset="0"/>
                <a:cs typeface="Arial" charset="0"/>
              </a:rPr>
              <a:t>line </a:t>
            </a:r>
            <a:r>
              <a:rPr lang="ru-RU" altLang="ru-RU" sz="1050" dirty="0">
                <a:solidFill>
                  <a:srgbClr val="000000"/>
                </a:solidFill>
                <a:latin typeface="Times New Roman" pitchFamily="18" charset="0"/>
                <a:cs typeface="Arial" charset="0"/>
              </a:rPr>
              <a:t>форма – основная форма представления услуги - является визуализацией услуги на порталах услуг</a:t>
            </a:r>
            <a:r>
              <a:rPr lang="ru-RU" altLang="ru-RU" sz="1050" dirty="0">
                <a:solidFill>
                  <a:srgbClr val="000000"/>
                </a:solidFill>
                <a:latin typeface="Times New Roman" pitchFamily="18" charset="0"/>
                <a:cs typeface="Times New Roman" pitchFamily="18" charset="0"/>
              </a:rPr>
              <a:t>;</a:t>
            </a:r>
            <a:endParaRPr lang="ru-RU" altLang="ru-RU" sz="1050" dirty="0">
              <a:solidFill>
                <a:srgbClr val="000000"/>
              </a:solidFill>
              <a:latin typeface="Arial" charset="0"/>
              <a:cs typeface="Arial" charset="0"/>
            </a:endParaRPr>
          </a:p>
          <a:p>
            <a:pPr algn="just">
              <a:lnSpc>
                <a:spcPct val="115000"/>
              </a:lnSpc>
            </a:pPr>
            <a:r>
              <a:rPr lang="ru-RU" altLang="ru-RU" sz="1050" dirty="0" smtClean="0">
                <a:solidFill>
                  <a:srgbClr val="000000"/>
                </a:solidFill>
                <a:latin typeface="Times New Roman" pitchFamily="18" charset="0"/>
                <a:cs typeface="Arial" charset="0"/>
              </a:rPr>
              <a:t>- листовка – дополнительная форма представления услуги – является документом в формате </a:t>
            </a:r>
            <a:r>
              <a:rPr lang="en-US" altLang="ru-RU" sz="1050" dirty="0" smtClean="0">
                <a:solidFill>
                  <a:srgbClr val="000000"/>
                </a:solidFill>
                <a:latin typeface="Times New Roman" pitchFamily="18" charset="0"/>
                <a:cs typeface="Arial" charset="0"/>
              </a:rPr>
              <a:t>Microsoft Word</a:t>
            </a:r>
            <a:r>
              <a:rPr lang="ru-RU" altLang="ru-RU" sz="1050" dirty="0" smtClean="0">
                <a:solidFill>
                  <a:srgbClr val="000000"/>
                </a:solidFill>
                <a:latin typeface="Times New Roman" pitchFamily="18" charset="0"/>
                <a:cs typeface="Arial" charset="0"/>
              </a:rPr>
              <a:t>  на одном листе формата А4 шрифтом 12, с одинарным междустрочным интервалом, который подлежит распечатке и предназначен для того, чтобы заявитель мог </a:t>
            </a:r>
            <a:r>
              <a:rPr lang="ru-RU" altLang="ru-RU" sz="1000" dirty="0" smtClean="0">
                <a:solidFill>
                  <a:srgbClr val="000000"/>
                </a:solidFill>
                <a:latin typeface="Times New Roman" pitchFamily="18" charset="0"/>
                <a:cs typeface="Arial" charset="0"/>
              </a:rPr>
              <a:t>получить</a:t>
            </a:r>
            <a:r>
              <a:rPr lang="ru-RU" altLang="ru-RU" sz="1050" dirty="0" smtClean="0">
                <a:solidFill>
                  <a:srgbClr val="000000"/>
                </a:solidFill>
                <a:latin typeface="Times New Roman" pitchFamily="18" charset="0"/>
                <a:cs typeface="Arial" charset="0"/>
              </a:rPr>
              <a:t> услугу в традиционной (бумажной) форме</a:t>
            </a:r>
            <a:r>
              <a:rPr lang="ru-RU" altLang="ru-RU" sz="500" dirty="0" smtClean="0">
                <a:solidFill>
                  <a:srgbClr val="000000"/>
                </a:solidFill>
                <a:latin typeface="Arial" charset="0"/>
                <a:cs typeface="Arial" charset="0"/>
              </a:rPr>
              <a:t> </a:t>
            </a:r>
            <a:r>
              <a:rPr lang="ru-RU" altLang="ru-RU" sz="1050" dirty="0" smtClean="0">
                <a:solidFill>
                  <a:srgbClr val="000000"/>
                </a:solidFill>
                <a:latin typeface="Times New Roman" pitchFamily="18" charset="0"/>
                <a:cs typeface="Arial" charset="0"/>
              </a:rPr>
              <a:t>.</a:t>
            </a:r>
            <a:endParaRPr lang="ru-RU" altLang="ru-RU" sz="1050" dirty="0">
              <a:solidFill>
                <a:srgbClr val="000000"/>
              </a:solidFill>
              <a:latin typeface="Arial" charset="0"/>
              <a:cs typeface="Arial" charset="0"/>
            </a:endParaRPr>
          </a:p>
        </p:txBody>
      </p:sp>
      <p:sp>
        <p:nvSpPr>
          <p:cNvPr id="10" name="Прямоугольник 9"/>
          <p:cNvSpPr/>
          <p:nvPr/>
        </p:nvSpPr>
        <p:spPr>
          <a:xfrm>
            <a:off x="1763155" y="5517232"/>
            <a:ext cx="7160046" cy="601318"/>
          </a:xfrm>
          <a:prstGeom prst="rect">
            <a:avLst/>
          </a:prstGeom>
          <a:solidFill>
            <a:schemeClr val="bg1"/>
          </a:solidFill>
          <a:ln>
            <a:solidFill>
              <a:schemeClr val="accent1"/>
            </a:solidFill>
          </a:ln>
        </p:spPr>
        <p:txBody>
          <a:bodyPr wrap="square">
            <a:spAutoFit/>
          </a:bodyPr>
          <a:lstStyle/>
          <a:p>
            <a:pPr marL="678815" algn="ctr">
              <a:lnSpc>
                <a:spcPct val="115000"/>
              </a:lnSpc>
              <a:tabLst>
                <a:tab pos="90170" algn="l"/>
              </a:tabLst>
              <a:defRPr/>
            </a:pPr>
            <a:r>
              <a:rPr lang="ru-RU" sz="1050" b="1" dirty="0" smtClean="0">
                <a:solidFill>
                  <a:srgbClr val="000000"/>
                </a:solidFill>
                <a:latin typeface="Times New Roman" panose="02020603050405020304" pitchFamily="18" charset="0"/>
                <a:ea typeface="Times New Roman" panose="02020603050405020304" pitchFamily="18" charset="0"/>
              </a:rPr>
              <a:t>4. </a:t>
            </a:r>
            <a:r>
              <a:rPr lang="ru-RU" altLang="ru-RU" sz="1050" b="1" dirty="0">
                <a:solidFill>
                  <a:srgbClr val="000000"/>
                </a:solidFill>
                <a:latin typeface="Times New Roman" pitchFamily="18" charset="0"/>
                <a:cs typeface="Times New Roman" pitchFamily="18" charset="0"/>
              </a:rPr>
              <a:t>Структура  представления </a:t>
            </a:r>
            <a:r>
              <a:rPr lang="ru-RU" altLang="ru-RU" sz="1050" b="1" dirty="0" smtClean="0">
                <a:solidFill>
                  <a:srgbClr val="000000"/>
                </a:solidFill>
                <a:latin typeface="Times New Roman" pitchFamily="18" charset="0"/>
                <a:cs typeface="Times New Roman" pitchFamily="18" charset="0"/>
              </a:rPr>
              <a:t>услуги</a:t>
            </a:r>
          </a:p>
          <a:p>
            <a:pPr fontAlgn="base"/>
            <a:r>
              <a:rPr lang="ru-RU" sz="1050" dirty="0">
                <a:solidFill>
                  <a:srgbClr val="000000"/>
                </a:solidFill>
                <a:latin typeface="Times New Roman" panose="02020603050405020304" pitchFamily="18" charset="0"/>
                <a:ea typeface="Arial" panose="020B0604020202020204" pitchFamily="34" charset="0"/>
              </a:rPr>
              <a:t>Наименование услуги</a:t>
            </a:r>
          </a:p>
          <a:p>
            <a:pPr fontAlgn="base"/>
            <a:r>
              <a:rPr lang="ru-RU" sz="1050" dirty="0">
                <a:solidFill>
                  <a:srgbClr val="000000"/>
                </a:solidFill>
                <a:latin typeface="Times New Roman" panose="02020603050405020304" pitchFamily="18" charset="0"/>
                <a:ea typeface="Arial" panose="020B0604020202020204" pitchFamily="34" charset="0"/>
              </a:rPr>
              <a:t>Кому адресована </a:t>
            </a:r>
            <a:r>
              <a:rPr lang="ru-RU" sz="1050" dirty="0" smtClean="0">
                <a:solidFill>
                  <a:srgbClr val="000000"/>
                </a:solidFill>
                <a:latin typeface="Times New Roman" panose="02020603050405020304" pitchFamily="18" charset="0"/>
                <a:ea typeface="Arial" panose="020B0604020202020204" pitchFamily="34" charset="0"/>
              </a:rPr>
              <a:t>услуга</a:t>
            </a:r>
            <a:endParaRPr lang="ru-RU" sz="1050" dirty="0">
              <a:solidFill>
                <a:srgbClr val="000000"/>
              </a:solidFill>
              <a:latin typeface="Times New Roman" panose="02020603050405020304" pitchFamily="18" charset="0"/>
              <a:ea typeface="Arial" panose="020B0604020202020204" pitchFamily="34" charset="0"/>
            </a:endParaRPr>
          </a:p>
        </p:txBody>
      </p:sp>
      <p:sp>
        <p:nvSpPr>
          <p:cNvPr id="11" name="Прямоугольник 10"/>
          <p:cNvSpPr/>
          <p:nvPr/>
        </p:nvSpPr>
        <p:spPr>
          <a:xfrm>
            <a:off x="2771800" y="5971052"/>
            <a:ext cx="6264696" cy="577081"/>
          </a:xfrm>
          <a:prstGeom prst="rect">
            <a:avLst/>
          </a:prstGeom>
          <a:solidFill>
            <a:schemeClr val="bg1"/>
          </a:solidFill>
          <a:ln>
            <a:solidFill>
              <a:schemeClr val="accent1"/>
            </a:solidFill>
          </a:ln>
        </p:spPr>
        <p:txBody>
          <a:bodyPr wrap="square">
            <a:spAutoFit/>
          </a:bodyPr>
          <a:lstStyle/>
          <a:p>
            <a:r>
              <a:rPr lang="ru-RU" altLang="ru-RU" sz="1050" b="1" dirty="0">
                <a:solidFill>
                  <a:srgbClr val="000000"/>
                </a:solidFill>
                <a:latin typeface="Times New Roman" pitchFamily="18" charset="0"/>
                <a:ea typeface="Arial" charset="0"/>
                <a:cs typeface="Times New Roman" pitchFamily="18" charset="0"/>
              </a:rPr>
              <a:t>5. Элементы управления в представлении услуги</a:t>
            </a:r>
            <a:endParaRPr lang="ru-RU" altLang="ru-RU" sz="1050" dirty="0">
              <a:ea typeface="Arial" charset="0"/>
              <a:cs typeface="Times New Roman" pitchFamily="18" charset="0"/>
            </a:endParaRPr>
          </a:p>
          <a:p>
            <a:r>
              <a:rPr lang="ru-RU" altLang="ru-RU" sz="1050" b="1" dirty="0">
                <a:solidFill>
                  <a:srgbClr val="000000"/>
                </a:solidFill>
                <a:latin typeface="Times New Roman" pitchFamily="18" charset="0"/>
                <a:ea typeface="Arial" charset="0"/>
                <a:cs typeface="Times New Roman" pitchFamily="18" charset="0"/>
              </a:rPr>
              <a:t>……                                                                                   </a:t>
            </a:r>
          </a:p>
          <a:p>
            <a:r>
              <a:rPr lang="ru-RU" altLang="ru-RU" sz="1050" b="1" dirty="0">
                <a:solidFill>
                  <a:srgbClr val="000000"/>
                </a:solidFill>
                <a:latin typeface="Times New Roman" pitchFamily="18" charset="0"/>
                <a:ea typeface="Arial" charset="0"/>
                <a:cs typeface="Times New Roman" pitchFamily="18" charset="0"/>
              </a:rPr>
              <a:t>6.  Этапы формирования </a:t>
            </a:r>
            <a:r>
              <a:rPr lang="ru-RU" altLang="ru-RU" sz="1050" b="1" dirty="0" smtClean="0">
                <a:solidFill>
                  <a:srgbClr val="000000"/>
                </a:solidFill>
                <a:latin typeface="Times New Roman" pitchFamily="18" charset="0"/>
                <a:ea typeface="Arial" charset="0"/>
                <a:cs typeface="Times New Roman" pitchFamily="18" charset="0"/>
              </a:rPr>
              <a:t>представления</a:t>
            </a:r>
            <a:endParaRPr lang="ru-RU" altLang="ru-RU" sz="1000" dirty="0">
              <a:ea typeface="Arial" charset="0"/>
              <a:cs typeface="Times New Roman" pitchFamily="18" charset="0"/>
            </a:endParaRPr>
          </a:p>
        </p:txBody>
      </p:sp>
      <p:sp>
        <p:nvSpPr>
          <p:cNvPr id="12"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Методика.</a:t>
            </a:r>
            <a:r>
              <a:rPr lang="ru-RU" sz="2400" dirty="0" smtClean="0"/>
              <a:t/>
            </a:r>
            <a:br>
              <a:rPr lang="ru-RU" sz="2400" dirty="0" smtClean="0"/>
            </a:br>
            <a:endParaRPr lang="ru-RU" sz="2400" dirty="0">
              <a:solidFill>
                <a:schemeClr val="bg1"/>
              </a:solidFill>
            </a:endParaRPr>
          </a:p>
        </p:txBody>
      </p:sp>
      <p:sp>
        <p:nvSpPr>
          <p:cNvPr id="2" name="Прямоугольник 1"/>
          <p:cNvSpPr/>
          <p:nvPr/>
        </p:nvSpPr>
        <p:spPr>
          <a:xfrm>
            <a:off x="334487" y="1196752"/>
            <a:ext cx="8702402" cy="2269852"/>
          </a:xfrm>
          <a:prstGeom prst="rect">
            <a:avLst/>
          </a:prstGeom>
          <a:ln>
            <a:solidFill>
              <a:schemeClr val="accent1"/>
            </a:solidFill>
          </a:ln>
        </p:spPr>
        <p:txBody>
          <a:bodyPr wrap="square">
            <a:spAutoFit/>
          </a:bodyPr>
          <a:lstStyle/>
          <a:p>
            <a:r>
              <a:rPr lang="ru-RU" sz="1000" b="1" dirty="0"/>
              <a:t>1.                Общие положения</a:t>
            </a:r>
            <a:endParaRPr lang="ru-RU" sz="1000" dirty="0"/>
          </a:p>
          <a:p>
            <a:r>
              <a:rPr lang="ru-RU" sz="1000" dirty="0"/>
              <a:t>1.1.         Настоящие Методические рекомендации разработаны в целях повышения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Единого портала государственных и муниципальных услуг (функций) (ЕПГУ)  и региональных порталов государственных и муниципальных услуг (РПГУ), с учетом требований постановления Правительства Российской Федерации от 24 октября 2011 года  № 861-п «О федеральных государственных информационных системах, обеспечивающих предоставление в электронной форме государственных и муниципальных услуг (осуществление функций)».</a:t>
            </a:r>
          </a:p>
          <a:p>
            <a:r>
              <a:rPr lang="ru-RU" sz="1000" dirty="0"/>
              <a:t>1.2.         Целью настоящих методических рекомендаций является формирование требований к представлению государственных и муниципальных услуг в доступной для граждан форме.</a:t>
            </a:r>
          </a:p>
          <a:p>
            <a:r>
              <a:rPr lang="ru-RU" sz="1000" dirty="0"/>
              <a:t>1.3.         Представление услуги формируется органом власти, предоставляющим данную услугу, с привлечением специалистов, непосредственно участвующих в предоставлении услуги. Орган власти, предоставляющий услугу, несет ответственность:</a:t>
            </a:r>
          </a:p>
          <a:p>
            <a:r>
              <a:rPr lang="ru-RU" sz="1000" dirty="0"/>
              <a:t>- за качество представления услуги на порталах услуг;</a:t>
            </a:r>
          </a:p>
          <a:p>
            <a:r>
              <a:rPr lang="ru-RU" sz="1000" dirty="0"/>
              <a:t>- за управление изменениями в порядке предоставления услуги и представлении ее на порталах услуг.</a:t>
            </a:r>
          </a:p>
          <a:p>
            <a:pPr algn="just">
              <a:lnSpc>
                <a:spcPct val="115000"/>
              </a:lnSpc>
            </a:pPr>
            <a:r>
              <a:rPr lang="ru-RU" altLang="ru-RU" sz="1000" dirty="0" smtClean="0">
                <a:solidFill>
                  <a:srgbClr val="000000"/>
                </a:solidFill>
                <a:latin typeface="Times New Roman" pitchFamily="18" charset="0"/>
                <a:cs typeface="Times New Roman" pitchFamily="18" charset="0"/>
              </a:rPr>
              <a:t>услуг</a:t>
            </a:r>
            <a:r>
              <a:rPr lang="ru-RU" altLang="ru-RU" sz="1000" dirty="0">
                <a:solidFill>
                  <a:srgbClr val="000000"/>
                </a:solidFill>
                <a:latin typeface="Times New Roman" pitchFamily="18" charset="0"/>
                <a:cs typeface="Times New Roman" pitchFamily="18" charset="0"/>
              </a:rPr>
              <a:t>»;</a:t>
            </a:r>
            <a:endParaRPr lang="ru-RU" altLang="ru-RU" sz="800" dirty="0">
              <a:solidFill>
                <a:srgbClr val="000000"/>
              </a:solidFill>
              <a:latin typeface="Arial" charset="0"/>
              <a:cs typeface="Arial" charset="0"/>
            </a:endParaRPr>
          </a:p>
        </p:txBody>
      </p:sp>
      <p:sp>
        <p:nvSpPr>
          <p:cNvPr id="8" name="Прямоугольник 7"/>
          <p:cNvSpPr/>
          <p:nvPr/>
        </p:nvSpPr>
        <p:spPr>
          <a:xfrm>
            <a:off x="817018" y="1361885"/>
            <a:ext cx="7992888" cy="289310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b="1" dirty="0"/>
              <a:t>8.                Управление изменениями</a:t>
            </a:r>
            <a:endParaRPr lang="ru-RU" sz="1400" dirty="0"/>
          </a:p>
          <a:p>
            <a:r>
              <a:rPr lang="ru-RU" sz="1400" dirty="0"/>
              <a:t>Даже качественное, доступное и понятное заявителям представление услуги требует периодического  обновления, так как со временем могут измениться обстоятельства предоставления услуги. С целью поддержания высокого уровня качества необходимо осуществлять управление изменениями</a:t>
            </a:r>
            <a:r>
              <a:rPr lang="ru-RU" sz="1400" dirty="0" smtClean="0"/>
              <a:t>.</a:t>
            </a:r>
          </a:p>
          <a:p>
            <a:endParaRPr lang="ru-RU" sz="1400" dirty="0"/>
          </a:p>
          <a:p>
            <a:r>
              <a:rPr lang="ru-RU" sz="1400" dirty="0"/>
              <a:t>8.1. Управление изменениями осуществляется в целях соответствия представления услуги  ожиданиям заявителей, действующим нормативным правовым актам, регулирующим предоставление услуги,  и фактическому порядку получения услуги</a:t>
            </a:r>
            <a:r>
              <a:rPr lang="ru-RU" sz="1400" dirty="0" smtClean="0"/>
              <a:t>.</a:t>
            </a:r>
          </a:p>
          <a:p>
            <a:endParaRPr lang="ru-RU" sz="1400" dirty="0"/>
          </a:p>
          <a:p>
            <a:r>
              <a:rPr lang="ru-RU" sz="1400" dirty="0"/>
              <a:t>8.2. Управление изменениями осуществляется уполномоченными сотрудниками органов, предоставляющих услугу, в сроки, определенные внутренними документами этих органов</a:t>
            </a:r>
            <a:r>
              <a:rPr lang="ru-RU" sz="1400" dirty="0" smtClean="0"/>
              <a:t>.</a:t>
            </a:r>
          </a:p>
          <a:p>
            <a:r>
              <a:rPr lang="ru-RU" sz="1400" dirty="0" smtClean="0"/>
              <a:t>…..</a:t>
            </a:r>
            <a:endParaRPr lang="ru-RU" sz="1400" dirty="0"/>
          </a:p>
        </p:txBody>
      </p:sp>
      <p:sp>
        <p:nvSpPr>
          <p:cNvPr id="9" name="Прямоугольник 8"/>
          <p:cNvSpPr/>
          <p:nvPr/>
        </p:nvSpPr>
        <p:spPr>
          <a:xfrm>
            <a:off x="930313" y="4562365"/>
            <a:ext cx="7992888" cy="230832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t>Приложение 1</a:t>
            </a:r>
          </a:p>
          <a:p>
            <a:r>
              <a:rPr lang="ru-RU" sz="1400" b="1" dirty="0" smtClean="0"/>
              <a:t>Методика тестирования представления услуги</a:t>
            </a:r>
          </a:p>
          <a:p>
            <a:endParaRPr lang="ru-RU" sz="1400" b="1" dirty="0" smtClean="0"/>
          </a:p>
          <a:p>
            <a:r>
              <a:rPr lang="ru-RU" sz="1400" dirty="0"/>
              <a:t>Приложение 1-1</a:t>
            </a:r>
          </a:p>
          <a:p>
            <a:r>
              <a:rPr lang="ru-RU" sz="1100" dirty="0"/>
              <a:t>Инструкция:</a:t>
            </a:r>
          </a:p>
          <a:p>
            <a:r>
              <a:rPr lang="ru-RU" sz="1100" dirty="0"/>
              <a:t>Прочтите, пожалуйста, описание услуги. (Пауза, во время которой респондент читает текст). Всё ли Вам понятно? Для кого  предназначена эта услуга? Вы могли бы получить эту услуг? Почему? Какие  документы Вам нужно подготовить для получения услуг? Где вы возьмете эти документы? Куда Вам нужно их принести? Что Вы получите в результате услуги? Когда будет готов результат услуги? и т.п.</a:t>
            </a:r>
          </a:p>
          <a:p>
            <a:r>
              <a:rPr lang="ru-RU" sz="1100" dirty="0"/>
              <a:t>А теперь заполните, пожалуйста, анкету.</a:t>
            </a:r>
          </a:p>
          <a:p>
            <a:pPr algn="ctr"/>
            <a:r>
              <a:rPr lang="ru-RU" sz="1100" dirty="0"/>
              <a:t>Анкета</a:t>
            </a:r>
          </a:p>
          <a:p>
            <a:r>
              <a:rPr lang="ru-RU" sz="1100" dirty="0"/>
              <a:t>1.            Если у Вас возникали затруднения (замешательство, непонимание), то насколько сильными они были</a:t>
            </a:r>
            <a:r>
              <a:rPr lang="ru-RU" sz="1100" dirty="0" smtClean="0"/>
              <a:t>?</a:t>
            </a:r>
            <a:endParaRPr lang="ru-RU" sz="1100" dirty="0"/>
          </a:p>
        </p:txBody>
      </p:sp>
    </p:spTree>
    <p:extLst>
      <p:ext uri="{BB962C8B-B14F-4D97-AF65-F5344CB8AC3E}">
        <p14:creationId xmlns:p14="http://schemas.microsoft.com/office/powerpoint/2010/main" val="3337141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50838" y="1211508"/>
            <a:ext cx="523604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sz="1600" dirty="0" smtClean="0"/>
              <a:t>АР – описание – экспертиза – текстовые дизайнеры </a:t>
            </a:r>
          </a:p>
          <a:p>
            <a:pPr algn="ctr"/>
            <a:r>
              <a:rPr lang="ru-RU" sz="1600" dirty="0" smtClean="0"/>
              <a:t>– тестирование - описание</a:t>
            </a:r>
            <a:endParaRPr lang="ru-RU" sz="2400"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2844835038"/>
              </p:ext>
            </p:extLst>
          </p:nvPr>
        </p:nvGraphicFramePr>
        <p:xfrm>
          <a:off x="5508104" y="1851857"/>
          <a:ext cx="3157786" cy="4620920"/>
        </p:xfrm>
        <a:graphic>
          <a:graphicData uri="http://schemas.openxmlformats.org/presentationml/2006/ole">
            <mc:AlternateContent xmlns:mc="http://schemas.openxmlformats.org/markup-compatibility/2006">
              <mc:Choice xmlns:v="urn:schemas-microsoft-com:vml" Requires="v">
                <p:oleObj spid="_x0000_s2171" name="Документ" r:id="rId5" imgW="5925852" imgH="9169762" progId="Word.Document.12">
                  <p:embed/>
                </p:oleObj>
              </mc:Choice>
              <mc:Fallback>
                <p:oleObj name="Документ" r:id="rId5" imgW="5925852" imgH="9169762" progId="Word.Document.12">
                  <p:embed/>
                  <p:pic>
                    <p:nvPicPr>
                      <p:cNvPr id="0" name=""/>
                      <p:cNvPicPr/>
                      <p:nvPr/>
                    </p:nvPicPr>
                    <p:blipFill>
                      <a:blip r:embed="rId6"/>
                      <a:stretch>
                        <a:fillRect/>
                      </a:stretch>
                    </p:blipFill>
                    <p:spPr>
                      <a:xfrm>
                        <a:off x="5508104" y="1851857"/>
                        <a:ext cx="3157786" cy="4620920"/>
                      </a:xfrm>
                      <a:prstGeom prst="rect">
                        <a:avLst/>
                      </a:prstGeom>
                    </p:spPr>
                  </p:pic>
                </p:oleObj>
              </mc:Fallback>
            </mc:AlternateContent>
          </a:graphicData>
        </a:graphic>
      </p:graphicFrame>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1844676"/>
            <a:ext cx="33909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Заголовок 1"/>
          <p:cNvSpPr txBox="1">
            <a:spLocks/>
          </p:cNvSpPr>
          <p:nvPr/>
        </p:nvSpPr>
        <p:spPr bwMode="auto">
          <a:xfrm>
            <a:off x="1910649"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Описание услуги.</a:t>
            </a:r>
            <a:r>
              <a:rPr lang="ru-RU" sz="2400" dirty="0" smtClean="0"/>
              <a:t/>
            </a:r>
            <a:br>
              <a:rPr lang="ru-RU" sz="2400" dirty="0" smtClean="0"/>
            </a:br>
            <a:endParaRPr lang="ru-RU" sz="2400" dirty="0">
              <a:solidFill>
                <a:schemeClr val="bg1"/>
              </a:solidFill>
            </a:endParaRPr>
          </a:p>
        </p:txBody>
      </p:sp>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89" y="790385"/>
            <a:ext cx="2232248" cy="2288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Стрелка вправо 3"/>
          <p:cNvSpPr/>
          <p:nvPr/>
        </p:nvSpPr>
        <p:spPr>
          <a:xfrm>
            <a:off x="4794548" y="4221088"/>
            <a:ext cx="548630" cy="288032"/>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2553078">
            <a:off x="1043607" y="3385268"/>
            <a:ext cx="548630" cy="288032"/>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29880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Описание услуги.</a:t>
            </a:r>
            <a:r>
              <a:rPr lang="ru-RU" sz="2400" dirty="0" smtClean="0"/>
              <a:t/>
            </a:r>
            <a:br>
              <a:rPr lang="ru-RU" sz="2400" dirty="0" smtClean="0"/>
            </a:br>
            <a:endParaRPr lang="ru-RU" sz="2400"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1" y="27296"/>
            <a:ext cx="8277225"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476493" y="6139205"/>
            <a:ext cx="3333413" cy="369332"/>
          </a:xfrm>
          <a:prstGeom prst="rect">
            <a:avLst/>
          </a:prstGeom>
          <a:noFill/>
          <a:scene3d>
            <a:camera prst="orthographicFront"/>
            <a:lightRig rig="threePt" dir="t"/>
          </a:scene3d>
          <a:sp3d>
            <a:bevelT/>
          </a:sp3d>
        </p:spPr>
        <p:txBody>
          <a:bodyPr wrap="none" rtlCol="0">
            <a:spAutoFit/>
          </a:bodyPr>
          <a:lstStyle/>
          <a:p>
            <a:r>
              <a:rPr lang="ru-RU" b="1" dirty="0" smtClean="0"/>
              <a:t>Описание услуги 5 страниц</a:t>
            </a:r>
            <a:endParaRPr lang="ru-RU" b="1" dirty="0"/>
          </a:p>
        </p:txBody>
      </p:sp>
      <p:sp>
        <p:nvSpPr>
          <p:cNvPr id="7" name="Овал 6"/>
          <p:cNvSpPr/>
          <p:nvPr/>
        </p:nvSpPr>
        <p:spPr>
          <a:xfrm>
            <a:off x="327691" y="0"/>
            <a:ext cx="3744416" cy="7574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435300" y="2780928"/>
            <a:ext cx="6440956"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6012628" y="908720"/>
            <a:ext cx="2592288" cy="13335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67988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79674"/>
            <a:ext cx="3312368" cy="324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769" y="1988840"/>
            <a:ext cx="4518131" cy="433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4644008" y="4797152"/>
            <a:ext cx="13681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4180486" y="2492896"/>
            <a:ext cx="4636414" cy="20162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556535" y="1239649"/>
            <a:ext cx="3524821" cy="71412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350841" y="1608981"/>
            <a:ext cx="1731756" cy="307777"/>
          </a:xfrm>
          <a:prstGeom prst="rect">
            <a:avLst/>
          </a:prstGeom>
          <a:noFill/>
        </p:spPr>
        <p:txBody>
          <a:bodyPr wrap="none" rtlCol="0">
            <a:spAutoFit/>
          </a:bodyPr>
          <a:lstStyle/>
          <a:p>
            <a:r>
              <a:rPr lang="ru-RU" sz="1400" b="1" dirty="0" smtClean="0"/>
              <a:t>Группы документов</a:t>
            </a:r>
            <a:endParaRPr lang="ru-RU" sz="1400" b="1" dirty="0"/>
          </a:p>
        </p:txBody>
      </p:sp>
      <p:sp>
        <p:nvSpPr>
          <p:cNvPr id="10" name="TextBox 9"/>
          <p:cNvSpPr txBox="1"/>
          <p:nvPr/>
        </p:nvSpPr>
        <p:spPr>
          <a:xfrm>
            <a:off x="2440648" y="4859287"/>
            <a:ext cx="2203360" cy="307777"/>
          </a:xfrm>
          <a:prstGeom prst="rect">
            <a:avLst/>
          </a:prstGeom>
          <a:noFill/>
        </p:spPr>
        <p:txBody>
          <a:bodyPr wrap="none" rtlCol="0">
            <a:spAutoFit/>
          </a:bodyPr>
          <a:lstStyle/>
          <a:p>
            <a:r>
              <a:rPr lang="ru-RU" sz="1400" b="1" dirty="0" smtClean="0"/>
              <a:t>Документы - локомотивы</a:t>
            </a:r>
            <a:endParaRPr lang="ru-RU" sz="1400" b="1" dirty="0"/>
          </a:p>
        </p:txBody>
      </p:sp>
      <p:sp>
        <p:nvSpPr>
          <p:cNvPr id="12" name="Стрелка вправо 11"/>
          <p:cNvSpPr/>
          <p:nvPr/>
        </p:nvSpPr>
        <p:spPr>
          <a:xfrm rot="16200000">
            <a:off x="419707" y="4106806"/>
            <a:ext cx="1224136" cy="20162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88941" y="4888811"/>
            <a:ext cx="1485663" cy="307777"/>
          </a:xfrm>
          <a:prstGeom prst="rect">
            <a:avLst/>
          </a:prstGeom>
          <a:noFill/>
        </p:spPr>
        <p:txBody>
          <a:bodyPr wrap="none" rtlCol="0">
            <a:spAutoFit/>
          </a:bodyPr>
          <a:lstStyle/>
          <a:p>
            <a:r>
              <a:rPr lang="ru-RU" sz="1400" b="1" dirty="0" smtClean="0"/>
              <a:t>Блоки «ВАЖНО»</a:t>
            </a:r>
            <a:endParaRPr lang="ru-RU" sz="1400" b="1" dirty="0"/>
          </a:p>
        </p:txBody>
      </p:sp>
      <p:sp>
        <p:nvSpPr>
          <p:cNvPr id="14" name="TextBox 13"/>
          <p:cNvSpPr txBox="1"/>
          <p:nvPr/>
        </p:nvSpPr>
        <p:spPr>
          <a:xfrm>
            <a:off x="4425113" y="1239649"/>
            <a:ext cx="3787664" cy="369332"/>
          </a:xfrm>
          <a:prstGeom prst="rect">
            <a:avLst/>
          </a:prstGeom>
          <a:noFill/>
        </p:spPr>
        <p:txBody>
          <a:bodyPr wrap="square" rtlCol="0">
            <a:spAutoFit/>
          </a:bodyPr>
          <a:lstStyle/>
          <a:p>
            <a:pPr algn="ctr"/>
            <a:r>
              <a:rPr lang="ru-RU" b="1" dirty="0" smtClean="0"/>
              <a:t>Всего 82 документа</a:t>
            </a:r>
            <a:endParaRPr lang="ru-RU" b="1" dirty="0"/>
          </a:p>
        </p:txBody>
      </p:sp>
      <p:sp>
        <p:nvSpPr>
          <p:cNvPr id="16"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Описание услуги.</a:t>
            </a:r>
            <a:r>
              <a:rPr lang="ru-RU" sz="2400" dirty="0" smtClean="0"/>
              <a:t/>
            </a:r>
            <a:br>
              <a:rPr lang="ru-RU" sz="2400" dirty="0" smtClean="0"/>
            </a:br>
            <a:endParaRPr lang="ru-RU" sz="2400" dirty="0">
              <a:solidFill>
                <a:schemeClr val="bg1"/>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065" y="5229200"/>
            <a:ext cx="70961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Стрелка вправо 8"/>
          <p:cNvSpPr/>
          <p:nvPr/>
        </p:nvSpPr>
        <p:spPr>
          <a:xfrm>
            <a:off x="2332607" y="4466636"/>
            <a:ext cx="2203360" cy="115212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587700" y="3861541"/>
            <a:ext cx="3744416" cy="7574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58830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052" y="3429000"/>
            <a:ext cx="8147149" cy="1815882"/>
          </a:xfrm>
          <a:prstGeom prst="rect">
            <a:avLst/>
          </a:prstGeom>
          <a:noFill/>
        </p:spPr>
        <p:txBody>
          <a:bodyPr wrap="square" rtlCol="0">
            <a:spAutoFit/>
          </a:bodyPr>
          <a:lstStyle/>
          <a:p>
            <a:pPr algn="ctr"/>
            <a:r>
              <a:rPr lang="en-US" sz="2800" dirty="0">
                <a:solidFill>
                  <a:schemeClr val="accent6">
                    <a:lumMod val="75000"/>
                  </a:schemeClr>
                </a:solidFill>
                <a:hlinkClick r:id="rId3"/>
              </a:rPr>
              <a:t>https://drive.google.com/folderview?id=0B3nM-EcT7r9-empwcVg3cGlsRmc&amp;usp=sharing</a:t>
            </a:r>
            <a:r>
              <a:rPr lang="en-US" sz="2800" dirty="0">
                <a:solidFill>
                  <a:schemeClr val="accent6">
                    <a:lumMod val="75000"/>
                  </a:schemeClr>
                </a:solidFill>
              </a:rPr>
              <a:t> </a:t>
            </a:r>
            <a:endParaRPr lang="ru-RU" sz="2800" dirty="0" smtClean="0">
              <a:solidFill>
                <a:schemeClr val="accent6">
                  <a:lumMod val="75000"/>
                </a:schemeClr>
              </a:solidFill>
            </a:endParaRPr>
          </a:p>
          <a:p>
            <a:pPr algn="ctr"/>
            <a:endParaRPr lang="ru-RU" sz="2800" dirty="0">
              <a:solidFill>
                <a:schemeClr val="accent6">
                  <a:lumMod val="75000"/>
                </a:schemeClr>
              </a:solidFill>
            </a:endParaRPr>
          </a:p>
          <a:p>
            <a:pPr algn="ctr"/>
            <a:r>
              <a:rPr lang="ru-RU" sz="2800" dirty="0" smtClean="0">
                <a:solidFill>
                  <a:schemeClr val="accent6">
                    <a:lumMod val="75000"/>
                  </a:schemeClr>
                </a:solidFill>
              </a:rPr>
              <a:t>Или *</a:t>
            </a:r>
            <a:r>
              <a:rPr lang="en-US" sz="2800" dirty="0" smtClean="0">
                <a:solidFill>
                  <a:schemeClr val="accent6">
                    <a:lumMod val="75000"/>
                  </a:schemeClr>
                </a:solidFill>
              </a:rPr>
              <a:t>.</a:t>
            </a:r>
            <a:r>
              <a:rPr lang="en-US" sz="2800" dirty="0" err="1" smtClean="0">
                <a:solidFill>
                  <a:schemeClr val="accent6">
                    <a:lumMod val="75000"/>
                  </a:schemeClr>
                </a:solidFill>
              </a:rPr>
              <a:t>pdf</a:t>
            </a:r>
            <a:endParaRPr lang="ru-RU" sz="2800" dirty="0">
              <a:solidFill>
                <a:schemeClr val="accent6">
                  <a:lumMod val="75000"/>
                </a:schemeClr>
              </a:solidFill>
            </a:endParaRPr>
          </a:p>
        </p:txBody>
      </p:sp>
      <p:sp>
        <p:nvSpPr>
          <p:cNvPr id="8"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a:t>
            </a:r>
            <a:r>
              <a:rPr lang="ru-RU" sz="2400" dirty="0" smtClean="0"/>
              <a:t/>
            </a:r>
            <a:br>
              <a:rPr lang="ru-RU" sz="2400" dirty="0" smtClean="0"/>
            </a:br>
            <a:endParaRPr lang="ru-RU" sz="2400" dirty="0">
              <a:solidFill>
                <a:schemeClr val="bg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27" y="1340845"/>
            <a:ext cx="7696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449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99" y="1524034"/>
            <a:ext cx="8147149" cy="4524315"/>
          </a:xfrm>
          <a:prstGeom prst="rect">
            <a:avLst/>
          </a:prstGeom>
          <a:noFill/>
        </p:spPr>
        <p:txBody>
          <a:bodyPr wrap="square" rtlCol="0">
            <a:spAutoFit/>
          </a:bodyPr>
          <a:lstStyle/>
          <a:p>
            <a:pPr algn="ctr"/>
            <a:r>
              <a:rPr lang="ru-RU" sz="3600" dirty="0" smtClean="0"/>
              <a:t>Оценка </a:t>
            </a:r>
            <a:r>
              <a:rPr lang="ru-RU" sz="3600" dirty="0"/>
              <a:t>описания услуги</a:t>
            </a:r>
            <a:r>
              <a:rPr lang="en-US" sz="3600" dirty="0"/>
              <a:t> </a:t>
            </a:r>
            <a:r>
              <a:rPr lang="ru-RU" sz="3600" dirty="0"/>
              <a:t>«Субсидия на оплату жилья и коммунальных услуг</a:t>
            </a:r>
            <a:r>
              <a:rPr lang="ru-RU" sz="3600" dirty="0" smtClean="0"/>
              <a:t>»</a:t>
            </a:r>
          </a:p>
          <a:p>
            <a:pPr algn="ctr"/>
            <a:endParaRPr lang="ru-RU" sz="3600" dirty="0"/>
          </a:p>
          <a:p>
            <a:pPr algn="ctr"/>
            <a:r>
              <a:rPr lang="ru-RU" sz="3600" dirty="0" smtClean="0"/>
              <a:t>Туманова Мария Витальевна, консультант департамента информатизации и связи Ярославской области </a:t>
            </a:r>
            <a:endParaRPr lang="ru-RU" sz="3600" dirty="0"/>
          </a:p>
        </p:txBody>
      </p:sp>
      <p:sp>
        <p:nvSpPr>
          <p:cNvPr id="8"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a:t>
            </a:r>
            <a:r>
              <a:rPr lang="ru-RU" sz="2400" dirty="0" smtClean="0"/>
              <a:t/>
            </a:r>
            <a:br>
              <a:rPr lang="ru-RU" sz="2400" dirty="0" smtClean="0"/>
            </a:br>
            <a:endParaRPr lang="ru-RU" sz="2400" dirty="0">
              <a:solidFill>
                <a:schemeClr val="bg1"/>
              </a:solidFill>
            </a:endParaRPr>
          </a:p>
        </p:txBody>
      </p:sp>
    </p:spTree>
    <p:extLst>
      <p:ext uri="{BB962C8B-B14F-4D97-AF65-F5344CB8AC3E}">
        <p14:creationId xmlns:p14="http://schemas.microsoft.com/office/powerpoint/2010/main" val="3032359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44824"/>
            <a:ext cx="8556253" cy="4524315"/>
          </a:xfrm>
          <a:prstGeom prst="rect">
            <a:avLst/>
          </a:prstGeom>
          <a:noFill/>
        </p:spPr>
        <p:txBody>
          <a:bodyPr wrap="none" rtlCol="0">
            <a:spAutoFit/>
          </a:bodyPr>
          <a:lstStyle/>
          <a:p>
            <a:pPr algn="ctr"/>
            <a:r>
              <a:rPr lang="ru-RU" sz="3600" dirty="0"/>
              <a:t>Для регионов: описание одной услуги. </a:t>
            </a:r>
          </a:p>
          <a:p>
            <a:pPr algn="ctr"/>
            <a:r>
              <a:rPr lang="ru-RU" sz="3600" dirty="0"/>
              <a:t>Сбор предложений.</a:t>
            </a:r>
          </a:p>
          <a:p>
            <a:pPr algn="ctr"/>
            <a:endParaRPr lang="ru-RU" sz="3600" dirty="0" smtClean="0"/>
          </a:p>
          <a:p>
            <a:pPr algn="ctr"/>
            <a:r>
              <a:rPr lang="ru-RU" sz="3600" dirty="0" smtClean="0"/>
              <a:t>Обсуждение </a:t>
            </a:r>
          </a:p>
          <a:p>
            <a:pPr algn="ctr"/>
            <a:r>
              <a:rPr lang="ru-RU" sz="3600" dirty="0" smtClean="0"/>
              <a:t>методики и описания.</a:t>
            </a:r>
          </a:p>
          <a:p>
            <a:pPr algn="ctr"/>
            <a:r>
              <a:rPr lang="ru-RU" sz="3600" dirty="0" smtClean="0"/>
              <a:t>Предложения, комментирование.</a:t>
            </a:r>
          </a:p>
          <a:p>
            <a:pPr algn="ctr"/>
            <a:endParaRPr lang="ru-RU" sz="3600" dirty="0"/>
          </a:p>
          <a:p>
            <a:pPr algn="ctr"/>
            <a:endParaRPr lang="ru-RU" sz="3600" dirty="0"/>
          </a:p>
        </p:txBody>
      </p:sp>
      <p:sp>
        <p:nvSpPr>
          <p:cNvPr id="8"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a:t>
            </a:r>
            <a:r>
              <a:rPr lang="ru-RU" sz="2400" dirty="0" smtClean="0"/>
              <a:t/>
            </a:r>
            <a:br>
              <a:rPr lang="ru-RU" sz="2400" dirty="0" smtClean="0"/>
            </a:br>
            <a:endParaRPr lang="ru-RU" sz="2400" dirty="0">
              <a:solidFill>
                <a:schemeClr val="bg1"/>
              </a:solidFill>
            </a:endParaRPr>
          </a:p>
        </p:txBody>
      </p:sp>
    </p:spTree>
    <p:extLst>
      <p:ext uri="{BB962C8B-B14F-4D97-AF65-F5344CB8AC3E}">
        <p14:creationId xmlns:p14="http://schemas.microsoft.com/office/powerpoint/2010/main" val="797332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80630589"/>
              </p:ext>
            </p:extLst>
          </p:nvPr>
        </p:nvGraphicFramePr>
        <p:xfrm>
          <a:off x="323528" y="1052736"/>
          <a:ext cx="8640960" cy="1731960"/>
        </p:xfrm>
        <a:graphic>
          <a:graphicData uri="http://schemas.openxmlformats.org/drawingml/2006/table">
            <a:tbl>
              <a:tblPr firstRow="1" firstCol="1" bandRow="1">
                <a:tableStyleId>{5C22544A-7EE6-4342-B048-85BDC9FD1C3A}</a:tableStyleId>
              </a:tblPr>
              <a:tblGrid>
                <a:gridCol w="8640960"/>
              </a:tblGrid>
              <a:tr h="555160">
                <a:tc>
                  <a:txBody>
                    <a:bodyPr/>
                    <a:lstStyle/>
                    <a:p>
                      <a:pPr algn="ctr">
                        <a:lnSpc>
                          <a:spcPct val="115000"/>
                        </a:lnSpc>
                        <a:spcAft>
                          <a:spcPts val="0"/>
                        </a:spcAft>
                      </a:pPr>
                      <a:r>
                        <a:rPr lang="ru-RU" sz="1800" dirty="0">
                          <a:effectLst/>
                        </a:rPr>
                        <a:t>Задача 1. </a:t>
                      </a:r>
                      <a:r>
                        <a:rPr lang="ru-RU" sz="1800" dirty="0" smtClean="0">
                          <a:effectLst/>
                        </a:rPr>
                        <a:t>Приоритезации </a:t>
                      </a:r>
                      <a:r>
                        <a:rPr lang="ru-RU" sz="1800" dirty="0">
                          <a:effectLst/>
                        </a:rPr>
                        <a:t>перевода государственных и муниципальных услуг в электронный вид</a:t>
                      </a:r>
                      <a:endParaRPr lang="ru-RU" sz="1400" dirty="0">
                        <a:effectLst/>
                        <a:latin typeface="Calibri"/>
                        <a:ea typeface="Calibri"/>
                        <a:cs typeface="Times New Roman"/>
                      </a:endParaRPr>
                    </a:p>
                  </a:txBody>
                  <a:tcPr marL="61466" marR="61466" marT="0" marB="0">
                    <a:solidFill>
                      <a:srgbClr val="3C8C93">
                        <a:alpha val="50196"/>
                      </a:srgbClr>
                    </a:solidFill>
                  </a:tcPr>
                </a:tc>
              </a:tr>
              <a:tr h="1101024">
                <a:tc>
                  <a:txBody>
                    <a:bodyPr/>
                    <a:lstStyle/>
                    <a:p>
                      <a:pPr algn="just">
                        <a:lnSpc>
                          <a:spcPct val="115000"/>
                        </a:lnSpc>
                        <a:spcAft>
                          <a:spcPts val="0"/>
                        </a:spcAft>
                      </a:pPr>
                      <a:r>
                        <a:rPr lang="ru-RU" sz="1400" dirty="0" smtClean="0">
                          <a:effectLst/>
                        </a:rPr>
                        <a:t>1</a:t>
                      </a:r>
                      <a:r>
                        <a:rPr lang="ru-RU" sz="1400" dirty="0">
                          <a:effectLst/>
                        </a:rPr>
                        <a:t>. Утвержденные методические рекомендации определения приоритетов перевода услуг в электронный вид </a:t>
                      </a:r>
                      <a:endParaRPr lang="ru-RU" sz="1100" dirty="0">
                        <a:effectLst/>
                      </a:endParaRPr>
                    </a:p>
                    <a:p>
                      <a:pPr algn="just">
                        <a:lnSpc>
                          <a:spcPct val="115000"/>
                        </a:lnSpc>
                        <a:spcAft>
                          <a:spcPts val="0"/>
                        </a:spcAft>
                      </a:pPr>
                      <a:r>
                        <a:rPr lang="ru-RU" sz="1400" dirty="0">
                          <a:effectLst/>
                        </a:rPr>
                        <a:t>2. Предложения по внесению изменений в нормативные правовые акты в т. ч. в распоряжение Правительства РФ № 1993-р</a:t>
                      </a:r>
                      <a:endParaRPr lang="ru-RU" sz="1100" dirty="0">
                        <a:effectLst/>
                        <a:latin typeface="Calibri"/>
                        <a:ea typeface="Calibri"/>
                        <a:cs typeface="Times New Roman"/>
                      </a:endParaRPr>
                    </a:p>
                  </a:txBody>
                  <a:tcPr marL="61466" marR="61466" marT="0" marB="0">
                    <a:solidFill>
                      <a:srgbClr val="3C8C93">
                        <a:alpha val="50196"/>
                      </a:srgb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709923303"/>
              </p:ext>
            </p:extLst>
          </p:nvPr>
        </p:nvGraphicFramePr>
        <p:xfrm>
          <a:off x="323528" y="2996952"/>
          <a:ext cx="8640960" cy="1612392"/>
        </p:xfrm>
        <a:graphic>
          <a:graphicData uri="http://schemas.openxmlformats.org/drawingml/2006/table">
            <a:tbl>
              <a:tblPr firstRow="1" firstCol="1" bandRow="1">
                <a:tableStyleId>{5C22544A-7EE6-4342-B048-85BDC9FD1C3A}</a:tableStyleId>
              </a:tblPr>
              <a:tblGrid>
                <a:gridCol w="8640960"/>
              </a:tblGrid>
              <a:tr h="1512168">
                <a:tc>
                  <a:txBody>
                    <a:bodyPr/>
                    <a:lstStyle/>
                    <a:p>
                      <a:pPr algn="ctr">
                        <a:lnSpc>
                          <a:spcPct val="115000"/>
                        </a:lnSpc>
                        <a:spcAft>
                          <a:spcPts val="0"/>
                        </a:spcAft>
                      </a:pPr>
                      <a:r>
                        <a:rPr lang="ru-RU" sz="1800" b="1" dirty="0">
                          <a:effectLst/>
                        </a:rPr>
                        <a:t>Задача 2.  Стандартизация описания </a:t>
                      </a:r>
                      <a:r>
                        <a:rPr lang="ru-RU" sz="1800" b="1" dirty="0" smtClean="0">
                          <a:effectLst/>
                        </a:rPr>
                        <a:t>ГМ услуг</a:t>
                      </a:r>
                      <a:r>
                        <a:rPr lang="ru-RU" sz="1800" b="1" dirty="0">
                          <a:effectLst/>
                        </a:rPr>
                        <a:t>, описание требований к </a:t>
                      </a:r>
                      <a:r>
                        <a:rPr lang="ru-RU" sz="1800" b="1" dirty="0" smtClean="0">
                          <a:effectLst/>
                        </a:rPr>
                        <a:t> </a:t>
                      </a:r>
                    </a:p>
                    <a:p>
                      <a:pPr algn="ctr">
                        <a:lnSpc>
                          <a:spcPct val="115000"/>
                        </a:lnSpc>
                        <a:spcAft>
                          <a:spcPts val="0"/>
                        </a:spcAft>
                      </a:pPr>
                      <a:r>
                        <a:rPr lang="ru-RU" sz="1800" b="1" dirty="0" smtClean="0">
                          <a:effectLst/>
                        </a:rPr>
                        <a:t>       </a:t>
                      </a:r>
                      <a:r>
                        <a:rPr lang="ru-RU" sz="200" b="1" u="sng" dirty="0" smtClean="0">
                          <a:effectLst/>
                        </a:rPr>
                        <a:t>.</a:t>
                      </a:r>
                      <a:r>
                        <a:rPr lang="ru-RU" sz="1800" b="1" u="sng" dirty="0" smtClean="0">
                          <a:effectLst/>
                        </a:rPr>
                        <a:t>      представлению </a:t>
                      </a:r>
                      <a:r>
                        <a:rPr lang="ru-RU" sz="1800" b="1" u="sng" dirty="0">
                          <a:effectLst/>
                        </a:rPr>
                        <a:t>информации о </a:t>
                      </a:r>
                      <a:r>
                        <a:rPr lang="ru-RU" sz="1800" b="1" u="sng" dirty="0" smtClean="0">
                          <a:effectLst/>
                        </a:rPr>
                        <a:t>ГМ услугах </a:t>
                      </a:r>
                      <a:r>
                        <a:rPr lang="ru-RU" sz="1800" b="1" u="sng" dirty="0">
                          <a:effectLst/>
                        </a:rPr>
                        <a:t>на </a:t>
                      </a:r>
                      <a:r>
                        <a:rPr lang="ru-RU" sz="1800" b="1" u="sng" dirty="0" smtClean="0">
                          <a:effectLst/>
                        </a:rPr>
                        <a:t>ЕПГУ и РПГУ             </a:t>
                      </a:r>
                      <a:r>
                        <a:rPr lang="ru-RU" sz="700" b="1" u="sng" dirty="0" smtClean="0">
                          <a:effectLst/>
                        </a:rPr>
                        <a:t>.</a:t>
                      </a:r>
                      <a:r>
                        <a:rPr lang="ru-RU" sz="1800" b="1" u="sng" dirty="0" smtClean="0">
                          <a:effectLst/>
                        </a:rPr>
                        <a:t>      </a:t>
                      </a:r>
                      <a:endParaRPr lang="ru-RU" sz="1800" b="1" u="sng" dirty="0">
                        <a:effectLst/>
                      </a:endParaRPr>
                    </a:p>
                    <a:p>
                      <a:pPr algn="just">
                        <a:lnSpc>
                          <a:spcPct val="115000"/>
                        </a:lnSpc>
                        <a:spcAft>
                          <a:spcPts val="0"/>
                        </a:spcAft>
                      </a:pPr>
                      <a:r>
                        <a:rPr lang="ru-RU" sz="1400" dirty="0" smtClean="0">
                          <a:effectLst/>
                        </a:rPr>
                        <a:t>1. Утвержденные </a:t>
                      </a:r>
                      <a:r>
                        <a:rPr lang="ru-RU" sz="1400" dirty="0">
                          <a:effectLst/>
                        </a:rPr>
                        <a:t>методические рекомендации по представлению </a:t>
                      </a:r>
                      <a:r>
                        <a:rPr lang="ru-RU" sz="1400" dirty="0" smtClean="0">
                          <a:effectLst/>
                        </a:rPr>
                        <a:t>ГМ услуг </a:t>
                      </a:r>
                      <a:r>
                        <a:rPr lang="ru-RU" sz="1400" dirty="0">
                          <a:effectLst/>
                        </a:rPr>
                        <a:t>на ЕПГУ и </a:t>
                      </a:r>
                      <a:r>
                        <a:rPr lang="ru-RU" sz="1400" dirty="0" smtClean="0">
                          <a:effectLst/>
                        </a:rPr>
                        <a:t>РПГУ в </a:t>
                      </a:r>
                      <a:r>
                        <a:rPr lang="ru-RU" sz="1400" dirty="0">
                          <a:effectLst/>
                        </a:rPr>
                        <a:t>доступной для граждан форме </a:t>
                      </a:r>
                      <a:endParaRPr lang="ru-RU" sz="1100" dirty="0" smtClean="0">
                        <a:effectLst/>
                      </a:endParaRPr>
                    </a:p>
                    <a:p>
                      <a:pPr algn="just">
                        <a:lnSpc>
                          <a:spcPct val="115000"/>
                        </a:lnSpc>
                        <a:spcAft>
                          <a:spcPts val="0"/>
                        </a:spcAft>
                      </a:pPr>
                      <a:r>
                        <a:rPr lang="ru-RU" sz="1400" dirty="0" smtClean="0">
                          <a:effectLst/>
                        </a:rPr>
                        <a:t>2. Стандартизованное описание в доступной для граждан форме государственной услуги «Субсидия на оплату жилья и коммунальных услуг»</a:t>
                      </a:r>
                      <a:endParaRPr lang="ru-RU" sz="1100" dirty="0">
                        <a:effectLst/>
                        <a:latin typeface="Calibri"/>
                        <a:ea typeface="Calibri"/>
                        <a:cs typeface="Times New Roman"/>
                      </a:endParaRPr>
                    </a:p>
                  </a:txBody>
                  <a:tcPr marL="61466" marR="614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6BCF">
                        <a:alpha val="50196"/>
                      </a:srgb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399367004"/>
              </p:ext>
            </p:extLst>
          </p:nvPr>
        </p:nvGraphicFramePr>
        <p:xfrm>
          <a:off x="323528" y="4797152"/>
          <a:ext cx="8640960" cy="2002903"/>
        </p:xfrm>
        <a:graphic>
          <a:graphicData uri="http://schemas.openxmlformats.org/drawingml/2006/table">
            <a:tbl>
              <a:tblPr firstRow="1" firstCol="1" bandRow="1">
                <a:tableStyleId>{5C22544A-7EE6-4342-B048-85BDC9FD1C3A}</a:tableStyleId>
              </a:tblPr>
              <a:tblGrid>
                <a:gridCol w="8640960"/>
              </a:tblGrid>
              <a:tr h="864096">
                <a:tc>
                  <a:txBody>
                    <a:bodyPr/>
                    <a:lstStyle/>
                    <a:p>
                      <a:pPr algn="ctr">
                        <a:lnSpc>
                          <a:spcPct val="100000"/>
                        </a:lnSpc>
                        <a:spcAft>
                          <a:spcPts val="0"/>
                        </a:spcAft>
                      </a:pPr>
                      <a:r>
                        <a:rPr lang="ru-RU" sz="1800" dirty="0">
                          <a:effectLst/>
                        </a:rPr>
                        <a:t>Задача 3. Повышение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ЕПГУ</a:t>
                      </a:r>
                      <a:endParaRPr lang="ru-RU" sz="1200" dirty="0">
                        <a:effectLst/>
                        <a:latin typeface="Calibri"/>
                        <a:ea typeface="Calibri"/>
                        <a:cs typeface="Times New Roman"/>
                      </a:endParaRPr>
                    </a:p>
                  </a:txBody>
                  <a:tcPr marL="61466" marR="61466" marT="0" marB="0">
                    <a:solidFill>
                      <a:schemeClr val="accent6">
                        <a:lumMod val="60000"/>
                        <a:lumOff val="40000"/>
                      </a:schemeClr>
                    </a:solidFill>
                  </a:tcPr>
                </a:tc>
              </a:tr>
              <a:tr h="1138807">
                <a:tc>
                  <a:txBody>
                    <a:bodyPr/>
                    <a:lstStyle/>
                    <a:p>
                      <a:pPr algn="just">
                        <a:lnSpc>
                          <a:spcPct val="130000"/>
                        </a:lnSpc>
                        <a:spcAft>
                          <a:spcPts val="0"/>
                        </a:spcAft>
                      </a:pPr>
                      <a:r>
                        <a:rPr lang="ru-RU" sz="1400" dirty="0" smtClean="0">
                          <a:effectLst/>
                        </a:rPr>
                        <a:t>1</a:t>
                      </a:r>
                      <a:r>
                        <a:rPr lang="ru-RU" sz="1400" dirty="0">
                          <a:effectLst/>
                        </a:rPr>
                        <a:t>. Кликабельный </a:t>
                      </a:r>
                      <a:r>
                        <a:rPr lang="en-US" sz="1400" dirty="0">
                          <a:effectLst/>
                        </a:rPr>
                        <a:t>Web</a:t>
                      </a:r>
                      <a:r>
                        <a:rPr lang="ru-RU" sz="1400" dirty="0">
                          <a:effectLst/>
                        </a:rPr>
                        <a:t>-макет представления государственной </a:t>
                      </a:r>
                      <a:r>
                        <a:rPr lang="ru-RU" sz="1400" dirty="0" smtClean="0">
                          <a:effectLst/>
                        </a:rPr>
                        <a:t>услуги </a:t>
                      </a:r>
                      <a:r>
                        <a:rPr lang="ru-RU" sz="1400" dirty="0">
                          <a:effectLst/>
                        </a:rPr>
                        <a:t>«Субсидия на оплату жилья и коммунальных услуг» </a:t>
                      </a:r>
                      <a:r>
                        <a:rPr lang="ru-RU" sz="1400" dirty="0" smtClean="0">
                          <a:effectLst/>
                        </a:rPr>
                        <a:t>(</a:t>
                      </a:r>
                      <a:r>
                        <a:rPr lang="ru-RU" sz="1400" dirty="0">
                          <a:effectLst/>
                        </a:rPr>
                        <a:t>без привязки к ЕПГУ)</a:t>
                      </a:r>
                      <a:endParaRPr lang="ru-RU" sz="1100" dirty="0">
                        <a:effectLst/>
                      </a:endParaRPr>
                    </a:p>
                    <a:p>
                      <a:pPr algn="just">
                        <a:lnSpc>
                          <a:spcPct val="130000"/>
                        </a:lnSpc>
                        <a:spcAft>
                          <a:spcPts val="0"/>
                        </a:spcAft>
                      </a:pPr>
                      <a:r>
                        <a:rPr lang="ru-RU" sz="1400" dirty="0">
                          <a:effectLst/>
                        </a:rPr>
                        <a:t>2. Предложения по внесению изменений в </a:t>
                      </a:r>
                      <a:r>
                        <a:rPr lang="ru-RU" sz="1400" dirty="0" smtClean="0">
                          <a:effectLst/>
                        </a:rPr>
                        <a:t>ФГИС, </a:t>
                      </a:r>
                      <a:r>
                        <a:rPr lang="ru-RU" sz="1400" dirty="0">
                          <a:effectLst/>
                        </a:rPr>
                        <a:t>обеспечивающие </a:t>
                      </a:r>
                      <a:r>
                        <a:rPr lang="ru-RU" sz="1400" dirty="0" smtClean="0">
                          <a:effectLst/>
                        </a:rPr>
                        <a:t>предоставление </a:t>
                      </a:r>
                      <a:r>
                        <a:rPr lang="ru-RU" sz="1400" dirty="0">
                          <a:effectLst/>
                        </a:rPr>
                        <a:t>в электронной форме услуг (функций): ЕПГУ/федеральный </a:t>
                      </a:r>
                      <a:r>
                        <a:rPr lang="ru-RU" sz="1400" dirty="0" smtClean="0">
                          <a:effectLst/>
                        </a:rPr>
                        <a:t>реестр ГМ услуг </a:t>
                      </a:r>
                      <a:r>
                        <a:rPr lang="ru-RU" sz="1400" dirty="0">
                          <a:effectLst/>
                        </a:rPr>
                        <a:t>(функций)</a:t>
                      </a:r>
                      <a:endParaRPr lang="ru-RU" sz="1100" dirty="0">
                        <a:effectLst/>
                        <a:latin typeface="Calibri"/>
                        <a:ea typeface="Calibri"/>
                        <a:cs typeface="Times New Roman"/>
                      </a:endParaRPr>
                    </a:p>
                  </a:txBody>
                  <a:tcPr marL="61466" marR="61466" marT="0" marB="0">
                    <a:solidFill>
                      <a:schemeClr val="accent6">
                        <a:lumMod val="60000"/>
                        <a:lumOff val="40000"/>
                      </a:schemeClr>
                    </a:solidFill>
                  </a:tcPr>
                </a:tc>
              </a:tr>
            </a:tbl>
          </a:graphicData>
        </a:graphic>
      </p:graphicFrame>
      <p:sp>
        <p:nvSpPr>
          <p:cNvPr id="7" name="Заголовок 1"/>
          <p:cNvSpPr txBox="1">
            <a:spLocks/>
          </p:cNvSpPr>
          <p:nvPr/>
        </p:nvSpPr>
        <p:spPr bwMode="auto">
          <a:xfrm>
            <a:off x="1907704" y="239096"/>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план проекта</a:t>
            </a:r>
            <a:r>
              <a:rPr lang="ru-RU" sz="2400" dirty="0" smtClean="0"/>
              <a:t/>
            </a:r>
            <a:br>
              <a:rPr lang="ru-RU" sz="2400" dirty="0" smtClean="0"/>
            </a:br>
            <a:endParaRPr lang="ru-RU" sz="2400" dirty="0">
              <a:solidFill>
                <a:schemeClr val="bg1"/>
              </a:solidFill>
            </a:endParaRPr>
          </a:p>
        </p:txBody>
      </p:sp>
    </p:spTree>
    <p:extLst>
      <p:ext uri="{BB962C8B-B14F-4D97-AF65-F5344CB8AC3E}">
        <p14:creationId xmlns:p14="http://schemas.microsoft.com/office/powerpoint/2010/main" val="118711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Прямоугольник 1"/>
          <p:cNvSpPr>
            <a:spLocks noChangeArrowheads="1"/>
          </p:cNvSpPr>
          <p:nvPr/>
        </p:nvSpPr>
        <p:spPr bwMode="auto">
          <a:xfrm>
            <a:off x="1831392" y="139852"/>
            <a:ext cx="72274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2400" dirty="0" smtClean="0">
                <a:solidFill>
                  <a:srgbClr val="FFFFFF"/>
                </a:solidFill>
                <a:latin typeface="+mj-lt"/>
                <a:cs typeface="Arial" charset="0"/>
              </a:rPr>
              <a:t>Статистика: количество зарегистрировавшихся </a:t>
            </a:r>
            <a:endParaRPr lang="ru-RU" sz="2400" dirty="0">
              <a:solidFill>
                <a:srgbClr val="FFFFFF"/>
              </a:solidFill>
              <a:latin typeface="+mj-lt"/>
              <a:cs typeface="Arial" charset="0"/>
            </a:endParaRPr>
          </a:p>
          <a:p>
            <a:pPr algn="ctr"/>
            <a:r>
              <a:rPr lang="ru-RU" sz="2400" dirty="0" smtClean="0">
                <a:solidFill>
                  <a:srgbClr val="FFFFFF"/>
                </a:solidFill>
                <a:latin typeface="+mj-lt"/>
                <a:cs typeface="Arial" charset="0"/>
              </a:rPr>
              <a:t>на ЕПГУ жителей Ярославской области</a:t>
            </a:r>
            <a:endParaRPr lang="ru-RU" sz="2400" dirty="0">
              <a:solidFill>
                <a:srgbClr val="FFFFFF"/>
              </a:solidFill>
              <a:latin typeface="+mj-lt"/>
              <a:cs typeface="Arial" charset="0"/>
            </a:endParaRPr>
          </a:p>
        </p:txBody>
      </p:sp>
      <p:pic>
        <p:nvPicPr>
          <p:cNvPr id="14" name="Рисунок 13"/>
          <p:cNvPicPr/>
          <p:nvPr/>
        </p:nvPicPr>
        <p:blipFill>
          <a:blip r:embed="rId3" cstate="print"/>
          <a:srcRect/>
          <a:stretch>
            <a:fillRect/>
          </a:stretch>
        </p:blipFill>
        <p:spPr bwMode="auto">
          <a:xfrm>
            <a:off x="241783" y="1052736"/>
            <a:ext cx="1885890" cy="1999906"/>
          </a:xfrm>
          <a:prstGeom prst="rect">
            <a:avLst/>
          </a:prstGeom>
          <a:noFill/>
          <a:ln w="9525">
            <a:noFill/>
            <a:miter lim="800000"/>
            <a:headEnd/>
            <a:tailEnd/>
          </a:ln>
        </p:spPr>
      </p:pic>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6" y="2780928"/>
            <a:ext cx="57435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1"/>
          <p:cNvSpPr>
            <a:spLocks noChangeArrowheads="1"/>
          </p:cNvSpPr>
          <p:nvPr/>
        </p:nvSpPr>
        <p:spPr bwMode="auto">
          <a:xfrm>
            <a:off x="4788024" y="2204864"/>
            <a:ext cx="3981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ru-RU" sz="2800" dirty="0"/>
              <a:t>http://www.gosuslugi.ru/</a:t>
            </a:r>
            <a:endParaRPr lang="ru-RU" altLang="ru-RU" sz="2800" dirty="0"/>
          </a:p>
        </p:txBody>
      </p:sp>
      <p:graphicFrame>
        <p:nvGraphicFramePr>
          <p:cNvPr id="7" name="Диаграмма 6"/>
          <p:cNvGraphicFramePr>
            <a:graphicFrameLocks/>
          </p:cNvGraphicFramePr>
          <p:nvPr>
            <p:extLst>
              <p:ext uri="{D42A27DB-BD31-4B8C-83A1-F6EECF244321}">
                <p14:modId xmlns:p14="http://schemas.microsoft.com/office/powerpoint/2010/main" val="1203310702"/>
              </p:ext>
            </p:extLst>
          </p:nvPr>
        </p:nvGraphicFramePr>
        <p:xfrm>
          <a:off x="179512" y="1052736"/>
          <a:ext cx="8784976" cy="54726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8019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784015736"/>
              </p:ext>
            </p:extLst>
          </p:nvPr>
        </p:nvGraphicFramePr>
        <p:xfrm>
          <a:off x="179512" y="1349120"/>
          <a:ext cx="8784976" cy="5421630"/>
        </p:xfrm>
        <a:graphic>
          <a:graphicData uri="http://schemas.openxmlformats.org/drawingml/2006/table">
            <a:tbl>
              <a:tblPr>
                <a:tableStyleId>{5C22544A-7EE6-4342-B048-85BDC9FD1C3A}</a:tableStyleId>
              </a:tblPr>
              <a:tblGrid>
                <a:gridCol w="5544616"/>
                <a:gridCol w="3240360"/>
              </a:tblGrid>
              <a:tr h="452381">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Разработка проекта </a:t>
                      </a:r>
                      <a:r>
                        <a:rPr lang="en-US" sz="1600" u="none" strike="noStrike" kern="1200" dirty="0" smtClean="0">
                          <a:solidFill>
                            <a:schemeClr val="dk1"/>
                          </a:solidFill>
                          <a:effectLst/>
                          <a:latin typeface="+mn-lt"/>
                          <a:ea typeface="+mn-ea"/>
                          <a:cs typeface="+mn-cs"/>
                        </a:rPr>
                        <a:t>web</a:t>
                      </a:r>
                      <a:r>
                        <a:rPr lang="ru-RU" sz="1600" u="none" strike="noStrike" kern="1200" dirty="0" smtClean="0">
                          <a:solidFill>
                            <a:schemeClr val="dk1"/>
                          </a:solidFill>
                          <a:effectLst/>
                          <a:latin typeface="+mn-lt"/>
                          <a:ea typeface="+mn-ea"/>
                          <a:cs typeface="+mn-cs"/>
                        </a:rPr>
                        <a:t>-макета страницы пилотной услуги </a:t>
                      </a: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a:t>
                      </a: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r>
              <a:tr h="638187">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Проведение анализа соответствия стандартизованного описания услуги полям электронного регионального реестра государственных и муниципальных услуг (функций) </a:t>
                      </a:r>
                      <a:endParaRPr lang="ru-RU" sz="16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 Подготовка замечаний по внесению изменений в структуру Реестра</a:t>
                      </a:r>
                      <a:endParaRPr lang="ru-RU" sz="1600" u="none" strike="noStrike" kern="1200" dirty="0">
                        <a:solidFill>
                          <a:schemeClr val="dk1"/>
                        </a:solidFill>
                        <a:effectLst/>
                        <a:latin typeface="+mn-lt"/>
                        <a:ea typeface="+mn-ea"/>
                        <a:cs typeface="+mn-cs"/>
                      </a:endParaRPr>
                    </a:p>
                  </a:txBody>
                  <a:tcPr marL="9525" marR="9525" marT="9525" marB="0" anchor="ctr">
                    <a:solidFill>
                      <a:srgbClr val="6B6BCF"/>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6B6BCF"/>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 Проведение экспертного опроса с целью оценки удовлетворенности удобством пользования текущим интерфейсом ЕПГУ при получении государственных (муниципальных) услуг в электронной форме</a:t>
                      </a: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solidFill>
                  </a:tcPr>
                </a:tc>
              </a:tr>
              <a:tr h="562572">
                <a:tc>
                  <a:txBody>
                    <a:bodyPr/>
                    <a:lstStyle/>
                    <a:p>
                      <a:pPr algn="l" rtl="0" fontAlgn="ctr">
                        <a:buClr>
                          <a:srgbClr val="000000"/>
                        </a:buClr>
                        <a:buSzPts val="1400"/>
                        <a:buFont typeface="Wingdings"/>
                        <a:buNone/>
                      </a:pPr>
                      <a:r>
                        <a:rPr lang="ru-RU" sz="1600" u="none" strike="noStrike" kern="1200" dirty="0" smtClean="0">
                          <a:solidFill>
                            <a:schemeClr val="dk1"/>
                          </a:solidFill>
                          <a:effectLst/>
                          <a:latin typeface="+mn-lt"/>
                          <a:ea typeface="+mn-ea"/>
                          <a:cs typeface="+mn-cs"/>
                        </a:rPr>
                        <a:t>    - На основании проведенных исследований подготовка предложений в Минэкономразвития России, Минкомсвязи России, ОАО Ростелеком по внесению изменений в ЕПГУ и структуру Реестра</a:t>
                      </a:r>
                      <a:endParaRPr lang="ru-RU" sz="16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c>
                  <a:txBody>
                    <a:bodyPr/>
                    <a:lstStyle/>
                    <a:p>
                      <a:pPr algn="ctr"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r>
              <a:tr h="450063">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Разработать виджеты калькулятора по услуге «Субсидия на оплату жилья и коммунальных услуг» на основе экспертной системы ведомственной информационной системы «Единый социальный реестр населения Ярославской области», доработка </a:t>
                      </a:r>
                      <a:r>
                        <a:rPr lang="en-US" sz="1600" u="none" strike="noStrike" kern="1200" dirty="0" smtClean="0">
                          <a:solidFill>
                            <a:schemeClr val="dk1"/>
                          </a:solidFill>
                          <a:effectLst/>
                          <a:latin typeface="+mn-lt"/>
                          <a:ea typeface="+mn-ea"/>
                          <a:cs typeface="+mn-cs"/>
                        </a:rPr>
                        <a:t>web</a:t>
                      </a:r>
                      <a:r>
                        <a:rPr lang="ru-RU" sz="1600" u="none" strike="noStrike" kern="1200" dirty="0" smtClean="0">
                          <a:solidFill>
                            <a:schemeClr val="dk1"/>
                          </a:solidFill>
                          <a:effectLst/>
                          <a:latin typeface="+mn-lt"/>
                          <a:ea typeface="+mn-ea"/>
                          <a:cs typeface="+mn-cs"/>
                        </a:rPr>
                        <a:t>-макета страницы пилотной услуги</a:t>
                      </a:r>
                      <a:endParaRPr lang="ru-RU" sz="16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c>
                  <a:txBody>
                    <a:bodyPr/>
                    <a:lstStyle/>
                    <a:p>
                      <a:pPr algn="l" rtl="0" fontAlgn="ctr">
                        <a:buClr>
                          <a:srgbClr val="000000"/>
                        </a:buClr>
                        <a:buSzPts val="1400"/>
                        <a:buFont typeface="Wingdings"/>
                        <a:buChar char="§"/>
                      </a:pPr>
                      <a:endParaRPr lang="ru-RU" sz="14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r>
            </a:tbl>
          </a:graphicData>
        </a:graphic>
      </p:graphicFrame>
      <p:sp>
        <p:nvSpPr>
          <p:cNvPr id="6" name="Заголовок 1"/>
          <p:cNvSpPr txBox="1">
            <a:spLocks/>
          </p:cNvSpPr>
          <p:nvPr/>
        </p:nvSpPr>
        <p:spPr bwMode="auto">
          <a:xfrm>
            <a:off x="1907704" y="239096"/>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3. Качество интерфейсов.</a:t>
            </a:r>
            <a:r>
              <a:rPr lang="ru-RU" sz="2400" dirty="0" smtClean="0"/>
              <a:t/>
            </a:r>
            <a:br>
              <a:rPr lang="ru-RU" sz="2400" dirty="0" smtClean="0"/>
            </a:br>
            <a:endParaRPr lang="ru-RU" sz="2400" dirty="0">
              <a:solidFill>
                <a:schemeClr val="bg1"/>
              </a:solidFill>
            </a:endParaRPr>
          </a:p>
        </p:txBody>
      </p:sp>
      <p:sp>
        <p:nvSpPr>
          <p:cNvPr id="11" name="Половина рамки 10"/>
          <p:cNvSpPr/>
          <p:nvPr/>
        </p:nvSpPr>
        <p:spPr>
          <a:xfrm rot="13408271">
            <a:off x="7172929" y="3626151"/>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оловина рамки 11"/>
          <p:cNvSpPr/>
          <p:nvPr/>
        </p:nvSpPr>
        <p:spPr>
          <a:xfrm rot="13408271">
            <a:off x="7199751" y="1382979"/>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845715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a:t>
            </a:r>
            <a:r>
              <a:rPr lang="ru-RU" sz="2400" dirty="0">
                <a:solidFill>
                  <a:schemeClr val="bg1"/>
                </a:solidFill>
              </a:rPr>
              <a:t>3. </a:t>
            </a:r>
            <a:endParaRPr lang="ru-RU" sz="2400" dirty="0" smtClean="0">
              <a:solidFill>
                <a:schemeClr val="bg1"/>
              </a:solidFill>
            </a:endParaRPr>
          </a:p>
          <a:p>
            <a:r>
              <a:rPr lang="ru-RU" sz="2400" dirty="0" smtClean="0">
                <a:solidFill>
                  <a:schemeClr val="bg1"/>
                </a:solidFill>
              </a:rPr>
              <a:t>Представление </a:t>
            </a:r>
            <a:r>
              <a:rPr lang="ru-RU" sz="2400" dirty="0">
                <a:solidFill>
                  <a:schemeClr val="bg1"/>
                </a:solidFill>
              </a:rPr>
              <a:t>в форме </a:t>
            </a:r>
            <a:r>
              <a:rPr lang="en-US" sz="2400" dirty="0">
                <a:solidFill>
                  <a:schemeClr val="bg1"/>
                </a:solidFill>
              </a:rPr>
              <a:t>web</a:t>
            </a:r>
            <a:r>
              <a:rPr lang="ru-RU" sz="2400" dirty="0">
                <a:solidFill>
                  <a:schemeClr val="bg1"/>
                </a:solidFill>
              </a:rPr>
              <a:t>-макета.</a:t>
            </a:r>
            <a:br>
              <a:rPr lang="ru-RU" sz="2400" dirty="0">
                <a:solidFill>
                  <a:schemeClr val="bg1"/>
                </a:solidFill>
              </a:rPr>
            </a:br>
            <a:endParaRPr lang="ru-RU" sz="2400" dirty="0">
              <a:solidFill>
                <a:schemeClr val="bg1"/>
              </a:solidFill>
            </a:endParaRPr>
          </a:p>
        </p:txBody>
      </p:sp>
      <p:sp>
        <p:nvSpPr>
          <p:cNvPr id="2" name="Прямоугольник 1"/>
          <p:cNvSpPr/>
          <p:nvPr/>
        </p:nvSpPr>
        <p:spPr>
          <a:xfrm>
            <a:off x="2915816" y="1131052"/>
            <a:ext cx="3599062" cy="461665"/>
          </a:xfrm>
          <a:prstGeom prst="rect">
            <a:avLst/>
          </a:prstGeom>
        </p:spPr>
        <p:txBody>
          <a:bodyPr wrap="none">
            <a:spAutoFit/>
          </a:bodyPr>
          <a:lstStyle/>
          <a:p>
            <a:r>
              <a:rPr lang="en-US" sz="2400" b="1" dirty="0"/>
              <a:t>http://yarcloud.ru/igos</a:t>
            </a:r>
            <a:r>
              <a:rPr lang="en-US" sz="2400" b="1" dirty="0" smtClean="0"/>
              <a:t>/</a:t>
            </a:r>
            <a:r>
              <a:rPr lang="ru-RU" sz="2400" b="1" dirty="0" smtClean="0"/>
              <a:t> </a:t>
            </a:r>
            <a:endParaRPr lang="ru-RU" sz="24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911" y="1772816"/>
            <a:ext cx="6502871" cy="462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722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a:t>
            </a:r>
            <a:r>
              <a:rPr lang="ru-RU" sz="2400" dirty="0">
                <a:solidFill>
                  <a:schemeClr val="bg1"/>
                </a:solidFill>
              </a:rPr>
              <a:t>3. </a:t>
            </a:r>
            <a:endParaRPr lang="ru-RU" sz="2400" dirty="0" smtClean="0">
              <a:solidFill>
                <a:schemeClr val="bg1"/>
              </a:solidFill>
            </a:endParaRPr>
          </a:p>
          <a:p>
            <a:r>
              <a:rPr lang="ru-RU" sz="2400" dirty="0" smtClean="0">
                <a:solidFill>
                  <a:schemeClr val="bg1"/>
                </a:solidFill>
              </a:rPr>
              <a:t>Представление </a:t>
            </a:r>
            <a:r>
              <a:rPr lang="ru-RU" sz="2400" dirty="0">
                <a:solidFill>
                  <a:schemeClr val="bg1"/>
                </a:solidFill>
              </a:rPr>
              <a:t>в форме </a:t>
            </a:r>
            <a:r>
              <a:rPr lang="en-US" sz="2400" dirty="0">
                <a:solidFill>
                  <a:schemeClr val="bg1"/>
                </a:solidFill>
              </a:rPr>
              <a:t>web</a:t>
            </a:r>
            <a:r>
              <a:rPr lang="ru-RU" sz="2400" dirty="0">
                <a:solidFill>
                  <a:schemeClr val="bg1"/>
                </a:solidFill>
              </a:rPr>
              <a:t>-макета.</a:t>
            </a:r>
            <a:br>
              <a:rPr lang="ru-RU" sz="2400" dirty="0">
                <a:solidFill>
                  <a:schemeClr val="bg1"/>
                </a:solidFill>
              </a:rPr>
            </a:br>
            <a:endParaRPr lang="ru-RU" sz="2400"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22" y="1052736"/>
            <a:ext cx="77914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028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849122220"/>
              </p:ext>
            </p:extLst>
          </p:nvPr>
        </p:nvGraphicFramePr>
        <p:xfrm>
          <a:off x="179512" y="1349120"/>
          <a:ext cx="8784976" cy="5421630"/>
        </p:xfrm>
        <a:graphic>
          <a:graphicData uri="http://schemas.openxmlformats.org/drawingml/2006/table">
            <a:tbl>
              <a:tblPr>
                <a:tableStyleId>{5C22544A-7EE6-4342-B048-85BDC9FD1C3A}</a:tableStyleId>
              </a:tblPr>
              <a:tblGrid>
                <a:gridCol w="5544616"/>
                <a:gridCol w="3240360"/>
              </a:tblGrid>
              <a:tr h="452381">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Разработка проекта </a:t>
                      </a:r>
                      <a:r>
                        <a:rPr lang="en-US" sz="1600" u="none" strike="noStrike" kern="1200" dirty="0" smtClean="0">
                          <a:solidFill>
                            <a:schemeClr val="dk1"/>
                          </a:solidFill>
                          <a:effectLst/>
                          <a:latin typeface="+mn-lt"/>
                          <a:ea typeface="+mn-ea"/>
                          <a:cs typeface="+mn-cs"/>
                        </a:rPr>
                        <a:t>web</a:t>
                      </a:r>
                      <a:r>
                        <a:rPr lang="ru-RU" sz="1600" u="none" strike="noStrike" kern="1200" dirty="0" smtClean="0">
                          <a:solidFill>
                            <a:schemeClr val="dk1"/>
                          </a:solidFill>
                          <a:effectLst/>
                          <a:latin typeface="+mn-lt"/>
                          <a:ea typeface="+mn-ea"/>
                          <a:cs typeface="+mn-cs"/>
                        </a:rPr>
                        <a:t>-макета страницы пилотной услуги </a:t>
                      </a:r>
                      <a:endParaRPr lang="ru-RU" sz="1600" u="none" strike="noStrike" kern="1200" dirty="0">
                        <a:solidFill>
                          <a:schemeClr val="dk1"/>
                        </a:solidFill>
                        <a:effectLst/>
                        <a:latin typeface="+mn-lt"/>
                        <a:ea typeface="+mn-ea"/>
                        <a:cs typeface="+mn-cs"/>
                      </a:endParaRPr>
                    </a:p>
                  </a:txBody>
                  <a:tcPr marL="9525" marR="9525" marT="9525" marB="0" anchor="ctr">
                    <a:solidFill>
                      <a:srgbClr val="92D050">
                        <a:alpha val="50196"/>
                      </a:srgbClr>
                    </a:solidFill>
                  </a:tcPr>
                </a:tc>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a:t>
                      </a:r>
                      <a:endParaRPr lang="ru-RU" sz="1600" u="none" strike="noStrike" kern="1200" dirty="0">
                        <a:solidFill>
                          <a:schemeClr val="dk1"/>
                        </a:solidFill>
                        <a:effectLst/>
                        <a:latin typeface="+mn-lt"/>
                        <a:ea typeface="+mn-ea"/>
                        <a:cs typeface="+mn-cs"/>
                      </a:endParaRPr>
                    </a:p>
                  </a:txBody>
                  <a:tcPr marL="9525" marR="9525" marT="9525" marB="0" anchor="ctr">
                    <a:solidFill>
                      <a:srgbClr val="92D050">
                        <a:alpha val="50196"/>
                      </a:srgbClr>
                    </a:solidFill>
                  </a:tcPr>
                </a:tc>
              </a:tr>
              <a:tr h="638187">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Проведение анализа соответствия стандартизованного описания услуги полям электронного регионального реестра государственных и муниципальных услуг (функций) </a:t>
                      </a:r>
                      <a:endParaRPr lang="ru-RU" sz="16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chemeClr val="accent2">
                        <a:lumMod val="60000"/>
                        <a:lumOff val="40000"/>
                      </a:schemeClr>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 Подготовка замечаний по внесению изменений в структуру Реестра</a:t>
                      </a:r>
                      <a:endParaRPr lang="ru-RU" sz="1600" u="none" strike="noStrike" kern="1200" dirty="0">
                        <a:solidFill>
                          <a:schemeClr val="dk1"/>
                        </a:solidFill>
                        <a:effectLst/>
                        <a:latin typeface="+mn-lt"/>
                        <a:ea typeface="+mn-ea"/>
                        <a:cs typeface="+mn-cs"/>
                      </a:endParaRPr>
                    </a:p>
                  </a:txBody>
                  <a:tcPr marL="9525" marR="9525" marT="9525" marB="0" anchor="ctr">
                    <a:solidFill>
                      <a:srgbClr val="6B6BCF"/>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6B6BCF"/>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 Проведение экспертного опроса с целью оценки удовлетворенности удобством пользования текущим интерфейсом ЕПГУ при получении государственных (муниципальных) услуг в электронной форме</a:t>
                      </a:r>
                      <a:endParaRPr lang="ru-RU" sz="1600" u="none" strike="noStrike" kern="1200" dirty="0">
                        <a:solidFill>
                          <a:schemeClr val="dk1"/>
                        </a:solidFill>
                        <a:effectLst/>
                        <a:latin typeface="+mn-lt"/>
                        <a:ea typeface="+mn-ea"/>
                        <a:cs typeface="+mn-cs"/>
                      </a:endParaRPr>
                    </a:p>
                  </a:txBody>
                  <a:tcPr marL="9525" marR="9525" marT="9525" marB="0" anchor="ctr">
                    <a:solidFill>
                      <a:srgbClr val="92D050">
                        <a:alpha val="50196"/>
                      </a:srgbClr>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alpha val="50196"/>
                      </a:srgbClr>
                    </a:solidFill>
                  </a:tcPr>
                </a:tc>
              </a:tr>
              <a:tr h="562572">
                <a:tc>
                  <a:txBody>
                    <a:bodyPr/>
                    <a:lstStyle/>
                    <a:p>
                      <a:pPr algn="l" rtl="0" fontAlgn="ctr">
                        <a:buClr>
                          <a:srgbClr val="000000"/>
                        </a:buClr>
                        <a:buSzPts val="1400"/>
                        <a:buFont typeface="Wingdings"/>
                        <a:buNone/>
                      </a:pPr>
                      <a:r>
                        <a:rPr lang="ru-RU" sz="1600" u="none" strike="noStrike" kern="1200" dirty="0" smtClean="0">
                          <a:solidFill>
                            <a:schemeClr val="dk1"/>
                          </a:solidFill>
                          <a:effectLst/>
                          <a:latin typeface="+mn-lt"/>
                          <a:ea typeface="+mn-ea"/>
                          <a:cs typeface="+mn-cs"/>
                        </a:rPr>
                        <a:t>    - На основании проведенных исследований подготовка предложений в Минэкономразвития России, Минкомсвязи России, ОАО Ростелеком по внесению изменений в ЕПГУ и структуру Реестра</a:t>
                      </a: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49804"/>
                      </a:srgbClr>
                    </a:solidFill>
                  </a:tcPr>
                </a:tc>
                <a:tc>
                  <a:txBody>
                    <a:bodyPr/>
                    <a:lstStyle/>
                    <a:p>
                      <a:pPr algn="ctr"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49804"/>
                      </a:srgbClr>
                    </a:solidFill>
                  </a:tcPr>
                </a:tc>
              </a:tr>
              <a:tr h="450063">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Разработать виджеты калькулятора по услуге «Субсидия на оплату жилья и коммунальных услуг» на основе экспертной системы ведомственной информационной системы «Единый социальный реестр населения Ярославской области», доработка </a:t>
                      </a:r>
                      <a:r>
                        <a:rPr lang="en-US" sz="1600" u="none" strike="noStrike" kern="1200" dirty="0" smtClean="0">
                          <a:solidFill>
                            <a:schemeClr val="dk1"/>
                          </a:solidFill>
                          <a:effectLst/>
                          <a:latin typeface="+mn-lt"/>
                          <a:ea typeface="+mn-ea"/>
                          <a:cs typeface="+mn-cs"/>
                        </a:rPr>
                        <a:t>web</a:t>
                      </a:r>
                      <a:r>
                        <a:rPr lang="ru-RU" sz="1600" u="none" strike="noStrike" kern="1200" dirty="0" smtClean="0">
                          <a:solidFill>
                            <a:schemeClr val="dk1"/>
                          </a:solidFill>
                          <a:effectLst/>
                          <a:latin typeface="+mn-lt"/>
                          <a:ea typeface="+mn-ea"/>
                          <a:cs typeface="+mn-cs"/>
                        </a:rPr>
                        <a:t>-макета страницы пилотной услуги</a:t>
                      </a: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50196"/>
                      </a:srgbClr>
                    </a:solidFill>
                  </a:tcPr>
                </a:tc>
                <a:tc>
                  <a:txBody>
                    <a:bodyPr/>
                    <a:lstStyle/>
                    <a:p>
                      <a:pPr algn="l" rtl="0" fontAlgn="ctr">
                        <a:buClr>
                          <a:srgbClr val="000000"/>
                        </a:buClr>
                        <a:buSzPts val="1400"/>
                        <a:buFont typeface="Wingdings"/>
                        <a:buChar char="§"/>
                      </a:pPr>
                      <a:endParaRPr lang="ru-RU" sz="1400" u="none" strike="noStrike" kern="1200" dirty="0">
                        <a:solidFill>
                          <a:schemeClr val="dk1"/>
                        </a:solidFill>
                        <a:effectLst/>
                        <a:latin typeface="+mn-lt"/>
                        <a:ea typeface="+mn-ea"/>
                        <a:cs typeface="+mn-cs"/>
                      </a:endParaRPr>
                    </a:p>
                  </a:txBody>
                  <a:tcPr marL="9525" marR="9525" marT="9525" marB="0" anchor="ctr">
                    <a:solidFill>
                      <a:srgbClr val="7575D1">
                        <a:alpha val="50196"/>
                      </a:srgbClr>
                    </a:solidFill>
                  </a:tcPr>
                </a:tc>
              </a:tr>
            </a:tbl>
          </a:graphicData>
        </a:graphic>
      </p:graphicFrame>
      <p:sp>
        <p:nvSpPr>
          <p:cNvPr id="6" name="Заголовок 1"/>
          <p:cNvSpPr txBox="1">
            <a:spLocks/>
          </p:cNvSpPr>
          <p:nvPr/>
        </p:nvSpPr>
        <p:spPr bwMode="auto">
          <a:xfrm>
            <a:off x="1907704" y="239096"/>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3. Качество интерфейсов.</a:t>
            </a:r>
            <a:r>
              <a:rPr lang="ru-RU" sz="2400" dirty="0" smtClean="0"/>
              <a:t/>
            </a:r>
            <a:br>
              <a:rPr lang="ru-RU" sz="2400" dirty="0" smtClean="0"/>
            </a:br>
            <a:endParaRPr lang="ru-RU" sz="2400" dirty="0">
              <a:solidFill>
                <a:schemeClr val="bg1"/>
              </a:solidFill>
            </a:endParaRPr>
          </a:p>
        </p:txBody>
      </p:sp>
      <p:sp>
        <p:nvSpPr>
          <p:cNvPr id="11" name="Половина рамки 10"/>
          <p:cNvSpPr/>
          <p:nvPr/>
        </p:nvSpPr>
        <p:spPr>
          <a:xfrm rot="13408271">
            <a:off x="7172929" y="3626151"/>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оловина рамки 11"/>
          <p:cNvSpPr/>
          <p:nvPr/>
        </p:nvSpPr>
        <p:spPr>
          <a:xfrm rot="13408271">
            <a:off x="7199751" y="1382979"/>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691009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959" y="1124744"/>
            <a:ext cx="8147149" cy="4770537"/>
          </a:xfrm>
          <a:prstGeom prst="rect">
            <a:avLst/>
          </a:prstGeom>
          <a:noFill/>
        </p:spPr>
        <p:txBody>
          <a:bodyPr wrap="square" rtlCol="0">
            <a:spAutoFit/>
          </a:bodyPr>
          <a:lstStyle/>
          <a:p>
            <a:pPr algn="ctr"/>
            <a:r>
              <a:rPr lang="ru-RU" sz="3200" dirty="0">
                <a:solidFill>
                  <a:schemeClr val="dk1"/>
                </a:solidFill>
              </a:rPr>
              <a:t>Проведение экспертного опроса с целью оценки удовлетворенности удобством пользования текущим интерфейсом ЕПГУ при получении государственных (муниципальных) услуг в электронной </a:t>
            </a:r>
            <a:r>
              <a:rPr lang="ru-RU" sz="3200" dirty="0" smtClean="0">
                <a:solidFill>
                  <a:schemeClr val="dk1"/>
                </a:solidFill>
              </a:rPr>
              <a:t>форме</a:t>
            </a:r>
          </a:p>
          <a:p>
            <a:pPr algn="ctr"/>
            <a:endParaRPr lang="ru-RU" sz="2800" dirty="0"/>
          </a:p>
          <a:p>
            <a:pPr algn="ctr"/>
            <a:r>
              <a:rPr lang="ru-RU" sz="2800" dirty="0" smtClean="0"/>
              <a:t>Туманова Мария Витальевна, консультант департамента информатизации и связи Ярославской области </a:t>
            </a:r>
            <a:endParaRPr lang="ru-RU" sz="2800" dirty="0"/>
          </a:p>
        </p:txBody>
      </p:sp>
      <p:sp>
        <p:nvSpPr>
          <p:cNvPr id="8" name="Заголовок 1"/>
          <p:cNvSpPr txBox="1">
            <a:spLocks/>
          </p:cNvSpPr>
          <p:nvPr/>
        </p:nvSpPr>
        <p:spPr bwMode="auto">
          <a:xfrm>
            <a:off x="1876450" y="218885"/>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2. </a:t>
            </a:r>
            <a:r>
              <a:rPr lang="ru-RU" sz="2400" dirty="0" smtClean="0"/>
              <a:t/>
            </a:r>
            <a:br>
              <a:rPr lang="ru-RU" sz="2400" dirty="0" smtClean="0"/>
            </a:br>
            <a:endParaRPr lang="ru-RU" sz="2400" dirty="0">
              <a:solidFill>
                <a:schemeClr val="bg1"/>
              </a:solidFill>
            </a:endParaRPr>
          </a:p>
        </p:txBody>
      </p:sp>
    </p:spTree>
    <p:extLst>
      <p:ext uri="{BB962C8B-B14F-4D97-AF65-F5344CB8AC3E}">
        <p14:creationId xmlns:p14="http://schemas.microsoft.com/office/powerpoint/2010/main" val="2522263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035172036"/>
              </p:ext>
            </p:extLst>
          </p:nvPr>
        </p:nvGraphicFramePr>
        <p:xfrm>
          <a:off x="179512" y="1349120"/>
          <a:ext cx="8784976" cy="5421630"/>
        </p:xfrm>
        <a:graphic>
          <a:graphicData uri="http://schemas.openxmlformats.org/drawingml/2006/table">
            <a:tbl>
              <a:tblPr>
                <a:tableStyleId>{5C22544A-7EE6-4342-B048-85BDC9FD1C3A}</a:tableStyleId>
              </a:tblPr>
              <a:tblGrid>
                <a:gridCol w="5544616"/>
                <a:gridCol w="3240360"/>
              </a:tblGrid>
              <a:tr h="452381">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Разработка проекта </a:t>
                      </a:r>
                      <a:r>
                        <a:rPr lang="en-US" sz="1600" u="none" strike="noStrike" kern="1200" dirty="0" smtClean="0">
                          <a:solidFill>
                            <a:schemeClr val="dk1"/>
                          </a:solidFill>
                          <a:effectLst/>
                          <a:latin typeface="+mn-lt"/>
                          <a:ea typeface="+mn-ea"/>
                          <a:cs typeface="+mn-cs"/>
                        </a:rPr>
                        <a:t>web</a:t>
                      </a:r>
                      <a:r>
                        <a:rPr lang="ru-RU" sz="1600" u="none" strike="noStrike" kern="1200" dirty="0" smtClean="0">
                          <a:solidFill>
                            <a:schemeClr val="dk1"/>
                          </a:solidFill>
                          <a:effectLst/>
                          <a:latin typeface="+mn-lt"/>
                          <a:ea typeface="+mn-ea"/>
                          <a:cs typeface="+mn-cs"/>
                        </a:rPr>
                        <a:t>-макета страницы пилотной услуги </a:t>
                      </a:r>
                      <a:endParaRPr lang="ru-RU" sz="1600" u="none" strike="noStrike" kern="1200" dirty="0">
                        <a:solidFill>
                          <a:schemeClr val="dk1"/>
                        </a:solidFill>
                        <a:effectLst/>
                        <a:latin typeface="+mn-lt"/>
                        <a:ea typeface="+mn-ea"/>
                        <a:cs typeface="+mn-cs"/>
                      </a:endParaRPr>
                    </a:p>
                  </a:txBody>
                  <a:tcPr marL="9525" marR="9525" marT="9525" marB="0" anchor="ctr">
                    <a:solidFill>
                      <a:srgbClr val="92D050">
                        <a:alpha val="50196"/>
                      </a:srgbClr>
                    </a:solidFill>
                  </a:tcPr>
                </a:tc>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a:t>
                      </a:r>
                      <a:endParaRPr lang="ru-RU" sz="1600" u="none" strike="noStrike" kern="1200" dirty="0">
                        <a:solidFill>
                          <a:schemeClr val="dk1"/>
                        </a:solidFill>
                        <a:effectLst/>
                        <a:latin typeface="+mn-lt"/>
                        <a:ea typeface="+mn-ea"/>
                        <a:cs typeface="+mn-cs"/>
                      </a:endParaRPr>
                    </a:p>
                  </a:txBody>
                  <a:tcPr marL="9525" marR="9525" marT="9525" marB="0" anchor="ctr">
                    <a:solidFill>
                      <a:srgbClr val="92D050">
                        <a:alpha val="50196"/>
                      </a:srgbClr>
                    </a:solidFill>
                  </a:tcPr>
                </a:tc>
              </a:tr>
              <a:tr h="638187">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Проведение анализа соответствия стандартизованного описания услуги полям электронного регионального реестра государственных и муниципальных услуг (функций) </a:t>
                      </a: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50196"/>
                      </a:srgbClr>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50196"/>
                      </a:srgbClr>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 Подготовка замечаний по внесению изменений в структуру Реестра</a:t>
                      </a: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50196"/>
                      </a:srgbClr>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50196"/>
                      </a:srgbClr>
                    </a:solidFill>
                  </a:tcPr>
                </a:tc>
              </a:tr>
              <a:tr h="450063">
                <a:tc>
                  <a:txBody>
                    <a:bodyPr/>
                    <a:lstStyle/>
                    <a:p>
                      <a:pPr marL="0" marR="0" indent="0" algn="l" defTabSz="914400" rtl="0" eaLnBrk="1" fontAlgn="ctr" latinLnBrk="0" hangingPunct="1">
                        <a:lnSpc>
                          <a:spcPct val="100000"/>
                        </a:lnSpc>
                        <a:spcBef>
                          <a:spcPts val="0"/>
                        </a:spcBef>
                        <a:spcAft>
                          <a:spcPts val="0"/>
                        </a:spcAft>
                        <a:buClr>
                          <a:srgbClr val="000000"/>
                        </a:buClr>
                        <a:buSzPts val="1400"/>
                        <a:buFont typeface="Arial" pitchFamily="34" charset="0"/>
                        <a:buNone/>
                        <a:tabLst/>
                        <a:defRPr/>
                      </a:pPr>
                      <a:r>
                        <a:rPr lang="ru-RU" sz="1600" u="none" strike="noStrike" kern="1200" dirty="0" smtClean="0">
                          <a:solidFill>
                            <a:schemeClr val="dk1"/>
                          </a:solidFill>
                          <a:effectLst/>
                          <a:latin typeface="+mn-lt"/>
                          <a:ea typeface="+mn-ea"/>
                          <a:cs typeface="+mn-cs"/>
                        </a:rPr>
                        <a:t>    - Проведение экспертного опроса с целью оценки удовлетворенности удобством пользования текущим интерфейсом ЕПГУ при получении государственных (муниципальных) услуг в электронной форме</a:t>
                      </a:r>
                      <a:endParaRPr lang="ru-RU" sz="1600" u="none" strike="noStrike" kern="1200" dirty="0">
                        <a:solidFill>
                          <a:schemeClr val="dk1"/>
                        </a:solidFill>
                        <a:effectLst/>
                        <a:latin typeface="+mn-lt"/>
                        <a:ea typeface="+mn-ea"/>
                        <a:cs typeface="+mn-cs"/>
                      </a:endParaRPr>
                    </a:p>
                  </a:txBody>
                  <a:tcPr marL="9525" marR="9525" marT="9525" marB="0" anchor="ctr">
                    <a:solidFill>
                      <a:srgbClr val="92D050">
                        <a:alpha val="50196"/>
                      </a:srgbClr>
                    </a:solidFill>
                  </a:tcPr>
                </a:tc>
                <a:tc>
                  <a:txBody>
                    <a:bodyPr/>
                    <a:lstStyle/>
                    <a:p>
                      <a:pPr algn="l"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92D050">
                        <a:alpha val="50196"/>
                      </a:srgbClr>
                    </a:solidFill>
                  </a:tcPr>
                </a:tc>
              </a:tr>
              <a:tr h="562572">
                <a:tc>
                  <a:txBody>
                    <a:bodyPr/>
                    <a:lstStyle/>
                    <a:p>
                      <a:pPr algn="l" rtl="0" fontAlgn="ctr">
                        <a:buClr>
                          <a:srgbClr val="000000"/>
                        </a:buClr>
                        <a:buSzPts val="1400"/>
                        <a:buFont typeface="Wingdings"/>
                        <a:buNone/>
                      </a:pPr>
                      <a:r>
                        <a:rPr lang="ru-RU" sz="1600" u="none" strike="noStrike" kern="1200" dirty="0" smtClean="0">
                          <a:solidFill>
                            <a:schemeClr val="dk1"/>
                          </a:solidFill>
                          <a:effectLst/>
                          <a:latin typeface="+mn-lt"/>
                          <a:ea typeface="+mn-ea"/>
                          <a:cs typeface="+mn-cs"/>
                        </a:rPr>
                        <a:t>    - На основании проведенных исследований подготовка предложений в Минэкономразвития России, Минкомсвязи России, ОАО Ростелеком по внесению изменений в ЕПГУ и структуру Реестра</a:t>
                      </a: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49804"/>
                      </a:srgbClr>
                    </a:solidFill>
                  </a:tcPr>
                </a:tc>
                <a:tc>
                  <a:txBody>
                    <a:bodyPr/>
                    <a:lstStyle/>
                    <a:p>
                      <a:pPr algn="ctr" rtl="0" fontAlgn="ctr">
                        <a:buClr>
                          <a:srgbClr val="000000"/>
                        </a:buClr>
                        <a:buSzPts val="1400"/>
                        <a:buFont typeface="Wingdings"/>
                        <a:buNone/>
                      </a:pP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49804"/>
                      </a:srgbClr>
                    </a:solidFill>
                  </a:tcPr>
                </a:tc>
              </a:tr>
              <a:tr h="450063">
                <a:tc>
                  <a:txBody>
                    <a:bodyPr/>
                    <a:lstStyle/>
                    <a:p>
                      <a:pPr marL="0" indent="0" algn="l" rtl="0" fontAlgn="ctr">
                        <a:buClr>
                          <a:srgbClr val="000000"/>
                        </a:buClr>
                        <a:buSzPts val="1400"/>
                        <a:buFont typeface="Arial" pitchFamily="34" charset="0"/>
                        <a:buNone/>
                      </a:pPr>
                      <a:r>
                        <a:rPr lang="ru-RU" sz="1600" u="none" strike="noStrike" kern="1200" dirty="0" smtClean="0">
                          <a:solidFill>
                            <a:schemeClr val="dk1"/>
                          </a:solidFill>
                          <a:effectLst/>
                          <a:latin typeface="+mn-lt"/>
                          <a:ea typeface="+mn-ea"/>
                          <a:cs typeface="+mn-cs"/>
                        </a:rPr>
                        <a:t>    - Разработать виджеты калькулятора по услуге «Субсидия на оплату жилья и коммунальных услуг» на основе экспертной системы ведомственной информационной системы «Единый социальный реестр населения Ярославской области», доработка </a:t>
                      </a:r>
                      <a:r>
                        <a:rPr lang="en-US" sz="1600" u="none" strike="noStrike" kern="1200" dirty="0" smtClean="0">
                          <a:solidFill>
                            <a:schemeClr val="dk1"/>
                          </a:solidFill>
                          <a:effectLst/>
                          <a:latin typeface="+mn-lt"/>
                          <a:ea typeface="+mn-ea"/>
                          <a:cs typeface="+mn-cs"/>
                        </a:rPr>
                        <a:t>web</a:t>
                      </a:r>
                      <a:r>
                        <a:rPr lang="ru-RU" sz="1600" u="none" strike="noStrike" kern="1200" dirty="0" smtClean="0">
                          <a:solidFill>
                            <a:schemeClr val="dk1"/>
                          </a:solidFill>
                          <a:effectLst/>
                          <a:latin typeface="+mn-lt"/>
                          <a:ea typeface="+mn-ea"/>
                          <a:cs typeface="+mn-cs"/>
                        </a:rPr>
                        <a:t>-макета страницы пилотной услуги</a:t>
                      </a:r>
                      <a:endParaRPr lang="ru-RU" sz="1600" u="none" strike="noStrike" kern="1200" dirty="0">
                        <a:solidFill>
                          <a:schemeClr val="dk1"/>
                        </a:solidFill>
                        <a:effectLst/>
                        <a:latin typeface="+mn-lt"/>
                        <a:ea typeface="+mn-ea"/>
                        <a:cs typeface="+mn-cs"/>
                      </a:endParaRPr>
                    </a:p>
                  </a:txBody>
                  <a:tcPr marL="9525" marR="9525" marT="9525" marB="0" anchor="ctr">
                    <a:solidFill>
                      <a:srgbClr val="7575D1">
                        <a:alpha val="50196"/>
                      </a:srgbClr>
                    </a:solidFill>
                  </a:tcPr>
                </a:tc>
                <a:tc>
                  <a:txBody>
                    <a:bodyPr/>
                    <a:lstStyle/>
                    <a:p>
                      <a:pPr algn="l" rtl="0" fontAlgn="ctr">
                        <a:buClr>
                          <a:srgbClr val="000000"/>
                        </a:buClr>
                        <a:buSzPts val="1400"/>
                        <a:buFont typeface="Wingdings"/>
                        <a:buChar char="§"/>
                      </a:pPr>
                      <a:endParaRPr lang="ru-RU" sz="1400" u="none" strike="noStrike" kern="1200" dirty="0">
                        <a:solidFill>
                          <a:schemeClr val="dk1"/>
                        </a:solidFill>
                        <a:effectLst/>
                        <a:latin typeface="+mn-lt"/>
                        <a:ea typeface="+mn-ea"/>
                        <a:cs typeface="+mn-cs"/>
                      </a:endParaRPr>
                    </a:p>
                  </a:txBody>
                  <a:tcPr marL="9525" marR="9525" marT="9525" marB="0" anchor="ctr">
                    <a:solidFill>
                      <a:srgbClr val="7575D1">
                        <a:alpha val="50196"/>
                      </a:srgbClr>
                    </a:solidFill>
                  </a:tcPr>
                </a:tc>
              </a:tr>
            </a:tbl>
          </a:graphicData>
        </a:graphic>
      </p:graphicFrame>
      <p:sp>
        <p:nvSpPr>
          <p:cNvPr id="6" name="Заголовок 1"/>
          <p:cNvSpPr txBox="1">
            <a:spLocks/>
          </p:cNvSpPr>
          <p:nvPr/>
        </p:nvSpPr>
        <p:spPr bwMode="auto">
          <a:xfrm>
            <a:off x="1907704" y="239096"/>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задача 3. Качество интерфейсов.</a:t>
            </a:r>
            <a:r>
              <a:rPr lang="ru-RU" sz="2400" dirty="0" smtClean="0"/>
              <a:t/>
            </a:r>
            <a:br>
              <a:rPr lang="ru-RU" sz="2400" dirty="0" smtClean="0"/>
            </a:br>
            <a:endParaRPr lang="ru-RU" sz="2400" dirty="0">
              <a:solidFill>
                <a:schemeClr val="bg1"/>
              </a:solidFill>
            </a:endParaRPr>
          </a:p>
        </p:txBody>
      </p:sp>
      <p:sp>
        <p:nvSpPr>
          <p:cNvPr id="11" name="Половина рамки 10"/>
          <p:cNvSpPr/>
          <p:nvPr/>
        </p:nvSpPr>
        <p:spPr>
          <a:xfrm rot="13408271">
            <a:off x="7172929" y="3626151"/>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оловина рамки 11"/>
          <p:cNvSpPr/>
          <p:nvPr/>
        </p:nvSpPr>
        <p:spPr>
          <a:xfrm rot="13408271">
            <a:off x="7199751" y="1382979"/>
            <a:ext cx="154533" cy="381183"/>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016237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55836966"/>
              </p:ext>
            </p:extLst>
          </p:nvPr>
        </p:nvGraphicFramePr>
        <p:xfrm>
          <a:off x="323528" y="1196752"/>
          <a:ext cx="8640960" cy="630936"/>
        </p:xfrm>
        <a:graphic>
          <a:graphicData uri="http://schemas.openxmlformats.org/drawingml/2006/table">
            <a:tbl>
              <a:tblPr firstRow="1" firstCol="1" bandRow="1">
                <a:tableStyleId>{5C22544A-7EE6-4342-B048-85BDC9FD1C3A}</a:tableStyleId>
              </a:tblPr>
              <a:tblGrid>
                <a:gridCol w="8640960"/>
              </a:tblGrid>
              <a:tr h="555160">
                <a:tc>
                  <a:txBody>
                    <a:bodyPr/>
                    <a:lstStyle/>
                    <a:p>
                      <a:pPr algn="ctr">
                        <a:lnSpc>
                          <a:spcPct val="115000"/>
                        </a:lnSpc>
                        <a:spcAft>
                          <a:spcPts val="0"/>
                        </a:spcAft>
                      </a:pPr>
                      <a:r>
                        <a:rPr lang="ru-RU" sz="1800" dirty="0">
                          <a:effectLst/>
                        </a:rPr>
                        <a:t>Задача 1. </a:t>
                      </a:r>
                      <a:r>
                        <a:rPr lang="ru-RU" sz="1800" dirty="0" smtClean="0">
                          <a:effectLst/>
                        </a:rPr>
                        <a:t>Приоритезации </a:t>
                      </a:r>
                      <a:r>
                        <a:rPr lang="ru-RU" sz="1800" dirty="0">
                          <a:effectLst/>
                        </a:rPr>
                        <a:t>перевода государственных и муниципальных услуг в электронный вид</a:t>
                      </a:r>
                      <a:endParaRPr lang="ru-RU" sz="1400" dirty="0">
                        <a:effectLst/>
                        <a:latin typeface="Calibri"/>
                        <a:ea typeface="Calibri"/>
                        <a:cs typeface="Times New Roman"/>
                      </a:endParaRPr>
                    </a:p>
                  </a:txBody>
                  <a:tcPr marL="61466" marR="61466" marT="0" marB="0">
                    <a:solidFill>
                      <a:schemeClr val="accent1">
                        <a:lumMod val="5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510701543"/>
              </p:ext>
            </p:extLst>
          </p:nvPr>
        </p:nvGraphicFramePr>
        <p:xfrm>
          <a:off x="323528" y="1988840"/>
          <a:ext cx="8640960" cy="792088"/>
        </p:xfrm>
        <a:graphic>
          <a:graphicData uri="http://schemas.openxmlformats.org/drawingml/2006/table">
            <a:tbl>
              <a:tblPr firstRow="1" firstCol="1" bandRow="1">
                <a:tableStyleId>{5C22544A-7EE6-4342-B048-85BDC9FD1C3A}</a:tableStyleId>
              </a:tblPr>
              <a:tblGrid>
                <a:gridCol w="8640960"/>
              </a:tblGrid>
              <a:tr h="792088">
                <a:tc>
                  <a:txBody>
                    <a:bodyPr/>
                    <a:lstStyle/>
                    <a:p>
                      <a:pPr algn="ctr">
                        <a:lnSpc>
                          <a:spcPct val="115000"/>
                        </a:lnSpc>
                        <a:spcAft>
                          <a:spcPts val="0"/>
                        </a:spcAft>
                      </a:pPr>
                      <a:r>
                        <a:rPr lang="ru-RU" sz="1800" b="1" dirty="0">
                          <a:effectLst/>
                        </a:rPr>
                        <a:t>Задача 2.  Стандартизация описания </a:t>
                      </a:r>
                      <a:r>
                        <a:rPr lang="ru-RU" sz="1800" b="1" dirty="0" smtClean="0">
                          <a:effectLst/>
                        </a:rPr>
                        <a:t>ГМ услуг</a:t>
                      </a:r>
                      <a:r>
                        <a:rPr lang="ru-RU" sz="1800" b="1" dirty="0">
                          <a:effectLst/>
                        </a:rPr>
                        <a:t>, описание требований к </a:t>
                      </a:r>
                      <a:r>
                        <a:rPr lang="ru-RU" sz="1800" b="1" dirty="0" smtClean="0">
                          <a:effectLst/>
                        </a:rPr>
                        <a:t> </a:t>
                      </a:r>
                    </a:p>
                    <a:p>
                      <a:pPr algn="ctr">
                        <a:lnSpc>
                          <a:spcPct val="115000"/>
                        </a:lnSpc>
                        <a:spcAft>
                          <a:spcPts val="0"/>
                        </a:spcAft>
                      </a:pPr>
                      <a:r>
                        <a:rPr lang="ru-RU" sz="1800" b="1" dirty="0" smtClean="0">
                          <a:effectLst/>
                        </a:rPr>
                        <a:t>       </a:t>
                      </a:r>
                      <a:r>
                        <a:rPr lang="ru-RU" sz="200" b="1" u="none" dirty="0" smtClean="0">
                          <a:effectLst/>
                        </a:rPr>
                        <a:t>.</a:t>
                      </a:r>
                      <a:r>
                        <a:rPr lang="ru-RU" sz="1800" b="1" u="none" dirty="0" smtClean="0">
                          <a:effectLst/>
                        </a:rPr>
                        <a:t>      представлению </a:t>
                      </a:r>
                      <a:r>
                        <a:rPr lang="ru-RU" sz="1800" b="1" u="none" dirty="0">
                          <a:effectLst/>
                        </a:rPr>
                        <a:t>информации о </a:t>
                      </a:r>
                      <a:r>
                        <a:rPr lang="ru-RU" sz="1800" b="1" u="none" dirty="0" smtClean="0">
                          <a:effectLst/>
                        </a:rPr>
                        <a:t>ГМ услугах </a:t>
                      </a:r>
                      <a:r>
                        <a:rPr lang="ru-RU" sz="1800" b="1" u="none" dirty="0">
                          <a:effectLst/>
                        </a:rPr>
                        <a:t>на </a:t>
                      </a:r>
                      <a:r>
                        <a:rPr lang="ru-RU" sz="1800" b="1" u="none" dirty="0" smtClean="0">
                          <a:effectLst/>
                        </a:rPr>
                        <a:t>ЕПГУ и РПГУ             </a:t>
                      </a:r>
                      <a:r>
                        <a:rPr lang="ru-RU" sz="700" b="1" u="sng" dirty="0" smtClean="0">
                          <a:effectLst/>
                        </a:rPr>
                        <a:t>.</a:t>
                      </a:r>
                      <a:r>
                        <a:rPr lang="ru-RU" sz="1800" b="1" u="sng" dirty="0" smtClean="0">
                          <a:effectLst/>
                        </a:rPr>
                        <a:t>      </a:t>
                      </a:r>
                      <a:endParaRPr lang="ru-RU" sz="1800" b="1" u="sng" dirty="0">
                        <a:effectLst/>
                      </a:endParaRPr>
                    </a:p>
                  </a:txBody>
                  <a:tcPr marL="61466" marR="614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783596019"/>
              </p:ext>
            </p:extLst>
          </p:nvPr>
        </p:nvGraphicFramePr>
        <p:xfrm>
          <a:off x="323528" y="2996952"/>
          <a:ext cx="8640960" cy="864096"/>
        </p:xfrm>
        <a:graphic>
          <a:graphicData uri="http://schemas.openxmlformats.org/drawingml/2006/table">
            <a:tbl>
              <a:tblPr firstRow="1" firstCol="1" bandRow="1">
                <a:tableStyleId>{5C22544A-7EE6-4342-B048-85BDC9FD1C3A}</a:tableStyleId>
              </a:tblPr>
              <a:tblGrid>
                <a:gridCol w="8640960"/>
              </a:tblGrid>
              <a:tr h="864096">
                <a:tc>
                  <a:txBody>
                    <a:bodyPr/>
                    <a:lstStyle/>
                    <a:p>
                      <a:pPr algn="ctr">
                        <a:lnSpc>
                          <a:spcPct val="100000"/>
                        </a:lnSpc>
                        <a:spcAft>
                          <a:spcPts val="0"/>
                        </a:spcAft>
                      </a:pPr>
                      <a:r>
                        <a:rPr lang="ru-RU" sz="1800" dirty="0">
                          <a:effectLst/>
                        </a:rPr>
                        <a:t>Задача 3. Повышение качества пользовательских интерфейсов государственных информационных систем потребителей и исполнителей государственных и муниципальных услуг, в том числе ЕПГУ</a:t>
                      </a:r>
                      <a:endParaRPr lang="ru-RU" sz="1200" dirty="0">
                        <a:effectLst/>
                        <a:latin typeface="Calibri"/>
                        <a:ea typeface="Calibri"/>
                        <a:cs typeface="Times New Roman"/>
                      </a:endParaRPr>
                    </a:p>
                  </a:txBody>
                  <a:tcPr marL="61466" marR="61466" marT="0" marB="0">
                    <a:solidFill>
                      <a:schemeClr val="accent6">
                        <a:lumMod val="60000"/>
                        <a:lumOff val="40000"/>
                      </a:schemeClr>
                    </a:solidFill>
                  </a:tcPr>
                </a:tc>
              </a:tr>
            </a:tbl>
          </a:graphicData>
        </a:graphic>
      </p:graphicFrame>
      <p:sp>
        <p:nvSpPr>
          <p:cNvPr id="7" name="Заголовок 1"/>
          <p:cNvSpPr txBox="1">
            <a:spLocks/>
          </p:cNvSpPr>
          <p:nvPr/>
        </p:nvSpPr>
        <p:spPr bwMode="auto">
          <a:xfrm>
            <a:off x="1907704" y="239096"/>
            <a:ext cx="6933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dirty="0" smtClean="0">
                <a:solidFill>
                  <a:schemeClr val="bg1"/>
                </a:solidFill>
              </a:rPr>
              <a:t>USABILITY</a:t>
            </a:r>
            <a:r>
              <a:rPr lang="ru-RU" sz="2400" dirty="0" smtClean="0">
                <a:solidFill>
                  <a:schemeClr val="bg1"/>
                </a:solidFill>
              </a:rPr>
              <a:t>: план проекта</a:t>
            </a:r>
            <a:r>
              <a:rPr lang="ru-RU" sz="2400" dirty="0" smtClean="0"/>
              <a:t/>
            </a:r>
            <a:br>
              <a:rPr lang="ru-RU" sz="2400" dirty="0" smtClean="0"/>
            </a:br>
            <a:endParaRPr lang="ru-RU" sz="2400"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022748921"/>
              </p:ext>
            </p:extLst>
          </p:nvPr>
        </p:nvGraphicFramePr>
        <p:xfrm>
          <a:off x="333872" y="4653136"/>
          <a:ext cx="8640960" cy="1097280"/>
        </p:xfrm>
        <a:graphic>
          <a:graphicData uri="http://schemas.openxmlformats.org/drawingml/2006/table">
            <a:tbl>
              <a:tblPr firstRow="1" firstCol="1" bandRow="1">
                <a:tableStyleId>{5C22544A-7EE6-4342-B048-85BDC9FD1C3A}</a:tableStyleId>
              </a:tblPr>
              <a:tblGrid>
                <a:gridCol w="8640960"/>
              </a:tblGrid>
              <a:tr h="864096">
                <a:tc>
                  <a:txBody>
                    <a:bodyPr/>
                    <a:lstStyle/>
                    <a:p>
                      <a:pPr algn="ctr">
                        <a:lnSpc>
                          <a:spcPct val="100000"/>
                        </a:lnSpc>
                        <a:spcAft>
                          <a:spcPts val="0"/>
                        </a:spcAft>
                      </a:pPr>
                      <a:r>
                        <a:rPr lang="ru-RU" sz="1800" dirty="0">
                          <a:effectLst/>
                        </a:rPr>
                        <a:t>Задача </a:t>
                      </a:r>
                      <a:r>
                        <a:rPr lang="ru-RU" sz="1800" dirty="0" smtClean="0">
                          <a:effectLst/>
                        </a:rPr>
                        <a:t>4. </a:t>
                      </a:r>
                    </a:p>
                    <a:p>
                      <a:pPr algn="ctr">
                        <a:lnSpc>
                          <a:spcPct val="100000"/>
                        </a:lnSpc>
                        <a:spcAft>
                          <a:spcPts val="0"/>
                        </a:spcAft>
                      </a:pPr>
                      <a:r>
                        <a:rPr lang="ru-RU" sz="1800" dirty="0" smtClean="0">
                          <a:effectLst/>
                        </a:rPr>
                        <a:t>Не в рамках проекта.</a:t>
                      </a:r>
                    </a:p>
                    <a:p>
                      <a:pPr algn="ctr">
                        <a:lnSpc>
                          <a:spcPct val="100000"/>
                        </a:lnSpc>
                        <a:spcAft>
                          <a:spcPts val="0"/>
                        </a:spcAft>
                      </a:pPr>
                      <a:r>
                        <a:rPr lang="ru-RU" sz="1800" dirty="0" smtClean="0">
                          <a:effectLst/>
                          <a:latin typeface="Calibri"/>
                          <a:ea typeface="Calibri"/>
                          <a:cs typeface="Times New Roman"/>
                        </a:rPr>
                        <a:t>Оптимизация внутренних процедур, оптимизация процессов оказания услуг, количества требуемых</a:t>
                      </a:r>
                      <a:r>
                        <a:rPr lang="ru-RU" sz="1800" baseline="0" dirty="0" smtClean="0">
                          <a:effectLst/>
                          <a:latin typeface="Calibri"/>
                          <a:ea typeface="Calibri"/>
                          <a:cs typeface="Times New Roman"/>
                        </a:rPr>
                        <a:t> </a:t>
                      </a:r>
                      <a:r>
                        <a:rPr lang="ru-RU" sz="1800" dirty="0" smtClean="0">
                          <a:effectLst/>
                          <a:latin typeface="Calibri"/>
                          <a:ea typeface="Calibri"/>
                          <a:cs typeface="Times New Roman"/>
                        </a:rPr>
                        <a:t>документов.</a:t>
                      </a:r>
                      <a:endParaRPr lang="ru-RU" sz="1200" dirty="0">
                        <a:effectLst/>
                        <a:latin typeface="Calibri"/>
                        <a:ea typeface="Calibri"/>
                        <a:cs typeface="Times New Roman"/>
                      </a:endParaRPr>
                    </a:p>
                  </a:txBody>
                  <a:tcPr marL="61466" marR="61466" marT="0" marB="0">
                    <a:solidFill>
                      <a:schemeClr val="accent6">
                        <a:lumMod val="60000"/>
                        <a:lumOff val="40000"/>
                      </a:schemeClr>
                    </a:solidFill>
                  </a:tcPr>
                </a:tc>
              </a:tr>
            </a:tbl>
          </a:graphicData>
        </a:graphic>
      </p:graphicFrame>
      <p:sp>
        <p:nvSpPr>
          <p:cNvPr id="5" name="Прямоугольник 4"/>
          <p:cNvSpPr/>
          <p:nvPr/>
        </p:nvSpPr>
        <p:spPr>
          <a:xfrm>
            <a:off x="1187624" y="5877272"/>
            <a:ext cx="6933456" cy="646331"/>
          </a:xfrm>
          <a:prstGeom prst="rect">
            <a:avLst/>
          </a:prstGeom>
        </p:spPr>
        <p:txBody>
          <a:bodyPr wrap="square">
            <a:spAutoFit/>
          </a:bodyPr>
          <a:lstStyle/>
          <a:p>
            <a:pPr marL="342900" indent="-342900">
              <a:buClr>
                <a:srgbClr val="C00000"/>
              </a:buClr>
              <a:buFont typeface="Wingdings" pitchFamily="2" charset="2"/>
              <a:buChar char="ü"/>
            </a:pPr>
            <a:r>
              <a:rPr lang="ru-RU" dirty="0"/>
              <a:t>Постоянное совершенствование и улучшение как принцип выживаемости ИТ-продуктов</a:t>
            </a:r>
          </a:p>
        </p:txBody>
      </p:sp>
    </p:spTree>
    <p:extLst>
      <p:ext uri="{BB962C8B-B14F-4D97-AF65-F5344CB8AC3E}">
        <p14:creationId xmlns:p14="http://schemas.microsoft.com/office/powerpoint/2010/main" val="1675974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8"/>
          <p:cNvSpPr txBox="1">
            <a:spLocks/>
          </p:cNvSpPr>
          <p:nvPr/>
        </p:nvSpPr>
        <p:spPr>
          <a:xfrm>
            <a:off x="2051720" y="374973"/>
            <a:ext cx="6984776" cy="605755"/>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dirty="0" smtClean="0">
                <a:solidFill>
                  <a:schemeClr val="bg1"/>
                </a:solidFill>
              </a:rPr>
              <a:t>USABILITY</a:t>
            </a:r>
            <a:r>
              <a:rPr lang="ru-RU" sz="2400" dirty="0" smtClean="0">
                <a:solidFill>
                  <a:schemeClr val="bg1"/>
                </a:solidFill>
              </a:rPr>
              <a:t>: промежуточные результаты проекта </a:t>
            </a:r>
            <a:endParaRPr lang="ru-RU" sz="2400" dirty="0">
              <a:solidFill>
                <a:schemeClr val="bg1"/>
              </a:solidFill>
            </a:endParaRPr>
          </a:p>
        </p:txBody>
      </p:sp>
      <p:sp>
        <p:nvSpPr>
          <p:cNvPr id="4" name="TextBox 3"/>
          <p:cNvSpPr txBox="1"/>
          <p:nvPr/>
        </p:nvSpPr>
        <p:spPr>
          <a:xfrm>
            <a:off x="251521" y="1153845"/>
            <a:ext cx="8784976" cy="338554"/>
          </a:xfrm>
          <a:prstGeom prst="rect">
            <a:avLst/>
          </a:prstGeom>
          <a:noFill/>
        </p:spPr>
        <p:txBody>
          <a:bodyPr wrap="square" rtlCol="0">
            <a:spAutoFit/>
          </a:bodyPr>
          <a:lstStyle/>
          <a:p>
            <a:r>
              <a:rPr lang="en-US" sz="1600" dirty="0">
                <a:solidFill>
                  <a:schemeClr val="accent6">
                    <a:lumMod val="75000"/>
                  </a:schemeClr>
                </a:solidFill>
                <a:hlinkClick r:id="rId3"/>
              </a:rPr>
              <a:t>https://</a:t>
            </a:r>
            <a:r>
              <a:rPr lang="en-US" sz="1600" dirty="0" smtClean="0">
                <a:solidFill>
                  <a:schemeClr val="accent6">
                    <a:lumMod val="75000"/>
                  </a:schemeClr>
                </a:solidFill>
                <a:hlinkClick r:id="rId3"/>
              </a:rPr>
              <a:t>drive.google.com/folderview?id=0B3nM-EcT7r9-empwcVg3cGlsRmc&amp;usp=sharing</a:t>
            </a:r>
            <a:r>
              <a:rPr lang="en-US" sz="1600" dirty="0" smtClean="0">
                <a:solidFill>
                  <a:schemeClr val="accent6">
                    <a:lumMod val="75000"/>
                  </a:schemeClr>
                </a:solidFill>
              </a:rPr>
              <a:t> </a:t>
            </a:r>
            <a:endParaRPr lang="ru-RU" sz="1600" dirty="0">
              <a:solidFill>
                <a:schemeClr val="accent6">
                  <a:lumMod val="75000"/>
                </a:schemeClr>
              </a:solidFill>
            </a:endParaRPr>
          </a:p>
        </p:txBody>
      </p:sp>
      <p:pic>
        <p:nvPicPr>
          <p:cNvPr id="6195"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556792"/>
            <a:ext cx="5256584" cy="512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2924944"/>
            <a:ext cx="3679372" cy="344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299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Подзаголовок 2"/>
          <p:cNvSpPr>
            <a:spLocks/>
          </p:cNvSpPr>
          <p:nvPr/>
        </p:nvSpPr>
        <p:spPr bwMode="auto">
          <a:xfrm>
            <a:off x="1028855" y="2177961"/>
            <a:ext cx="72151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a:lstStyle/>
          <a:p>
            <a:pPr marL="36513" algn="ctr">
              <a:spcBef>
                <a:spcPct val="20000"/>
              </a:spcBef>
            </a:pPr>
            <a:r>
              <a:rPr lang="ru-RU" sz="3200" dirty="0">
                <a:solidFill>
                  <a:schemeClr val="bg1"/>
                </a:solidFill>
              </a:rPr>
              <a:t>Спасибо за внимание!</a:t>
            </a:r>
          </a:p>
          <a:p>
            <a:pPr marL="36513" algn="ctr">
              <a:spcBef>
                <a:spcPct val="20000"/>
              </a:spcBef>
            </a:pPr>
            <a:endParaRPr lang="ru-RU" sz="3200" dirty="0">
              <a:solidFill>
                <a:schemeClr val="bg1"/>
              </a:solidFill>
            </a:endParaRPr>
          </a:p>
          <a:p>
            <a:pPr marL="36513" algn="ctr">
              <a:spcBef>
                <a:spcPct val="20000"/>
              </a:spcBef>
            </a:pPr>
            <a:endParaRPr lang="ru-RU" sz="2000" b="1" dirty="0">
              <a:solidFill>
                <a:schemeClr val="bg1"/>
              </a:solidFill>
            </a:endParaRPr>
          </a:p>
        </p:txBody>
      </p:sp>
    </p:spTree>
    <p:extLst>
      <p:ext uri="{BB962C8B-B14F-4D97-AF65-F5344CB8AC3E}">
        <p14:creationId xmlns:p14="http://schemas.microsoft.com/office/powerpoint/2010/main" val="3421543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323528" y="1023699"/>
            <a:ext cx="8568952" cy="5078313"/>
          </a:xfrm>
          <a:prstGeom prst="rect">
            <a:avLst/>
          </a:prstGeom>
          <a:noFill/>
          <a:ln w="9525">
            <a:noFill/>
            <a:miter lim="800000"/>
            <a:headEnd/>
            <a:tailEnd/>
          </a:ln>
          <a:effectLst/>
        </p:spPr>
        <p:txBody>
          <a:bodyPr wrap="square" anchor="ctr">
            <a:spAutoFit/>
          </a:bodyPr>
          <a:lstStyle/>
          <a:p>
            <a:r>
              <a:rPr lang="ru-RU" sz="1200" b="1" dirty="0" smtClean="0"/>
              <a:t>10:00 </a:t>
            </a:r>
            <a:r>
              <a:rPr lang="ru-RU" sz="1200" b="1" dirty="0"/>
              <a:t>- 12:30  РАБОТА ПАРАЛЛЕЛЬНЫХ СЕКЦИЙ</a:t>
            </a:r>
            <a:endParaRPr lang="ru-RU" sz="1200" dirty="0"/>
          </a:p>
          <a:p>
            <a:r>
              <a:rPr lang="ru-RU" sz="1200" dirty="0"/>
              <a:t>Информатизация: Электронное правительство 2.0</a:t>
            </a:r>
            <a:endParaRPr lang="ru-RU" sz="1200" b="1" dirty="0"/>
          </a:p>
          <a:p>
            <a:r>
              <a:rPr lang="ru-RU" sz="1200" dirty="0"/>
              <a:t>(ЗАЛ С, 2 этаж)</a:t>
            </a:r>
          </a:p>
          <a:p>
            <a:r>
              <a:rPr lang="ru-RU" sz="1200" b="1" dirty="0"/>
              <a:t> </a:t>
            </a:r>
            <a:endParaRPr lang="ru-RU" sz="1200" dirty="0"/>
          </a:p>
          <a:p>
            <a:r>
              <a:rPr lang="ru-RU" sz="2400" b="1" u="sng" dirty="0"/>
              <a:t>Семинар «Электронные услуги Ярославской области»</a:t>
            </a:r>
            <a:endParaRPr lang="ru-RU" sz="2400" u="sng" dirty="0"/>
          </a:p>
          <a:p>
            <a:r>
              <a:rPr lang="ru-RU" sz="1200" b="1" dirty="0"/>
              <a:t> </a:t>
            </a:r>
            <a:endParaRPr lang="ru-RU" sz="1200" dirty="0"/>
          </a:p>
          <a:p>
            <a:r>
              <a:rPr lang="ru-RU" sz="1200" b="1" dirty="0"/>
              <a:t>Награждение лучших пользователей системы межведомственного электронного взаимодействия и активных участников перевода услуг в электронный вид</a:t>
            </a:r>
            <a:endParaRPr lang="ru-RU" sz="1200" dirty="0"/>
          </a:p>
          <a:p>
            <a:r>
              <a:rPr lang="ru-RU" sz="1200" b="1" dirty="0"/>
              <a:t> </a:t>
            </a:r>
            <a:endParaRPr lang="ru-RU" sz="1200" dirty="0"/>
          </a:p>
          <a:p>
            <a:r>
              <a:rPr lang="ru-RU" sz="1200" b="1" u="sng" dirty="0"/>
              <a:t>Выступающие:</a:t>
            </a:r>
            <a:endParaRPr lang="ru-RU" sz="1200" dirty="0"/>
          </a:p>
          <a:p>
            <a:r>
              <a:rPr lang="ru-RU" sz="1200" b="1" dirty="0"/>
              <a:t>Перехватов Павел Николаевич</a:t>
            </a:r>
            <a:r>
              <a:rPr lang="ru-RU" sz="1200" dirty="0"/>
              <a:t>, заместитель начальника отдела развития технологий информационного общества департамента информатизации и связи Ярославской области </a:t>
            </a:r>
            <a:br>
              <a:rPr lang="ru-RU" sz="1200" dirty="0"/>
            </a:br>
            <a:r>
              <a:rPr lang="ru-RU" sz="1200" dirty="0"/>
              <a:t>«Электронные услуги: курс на типизацию и оптимизацию административных процедур»</a:t>
            </a:r>
          </a:p>
          <a:p>
            <a:r>
              <a:rPr lang="ru-RU" sz="1200" b="1" dirty="0"/>
              <a:t> </a:t>
            </a:r>
            <a:endParaRPr lang="ru-RU" sz="1200" dirty="0"/>
          </a:p>
          <a:p>
            <a:r>
              <a:rPr lang="ru-RU" sz="1200" b="1" dirty="0"/>
              <a:t>Труфанова Лариса Владиславовна</a:t>
            </a:r>
            <a:r>
              <a:rPr lang="ru-RU" sz="1200" dirty="0"/>
              <a:t>, руководитель направления КП «Электронный регион» </a:t>
            </a:r>
            <a:br>
              <a:rPr lang="ru-RU" sz="1200" dirty="0"/>
            </a:br>
            <a:r>
              <a:rPr lang="ru-RU" sz="1200" dirty="0"/>
              <a:t>«Организация МЭВ при предоставлении Р-сведений ФОИВ»</a:t>
            </a:r>
          </a:p>
          <a:p>
            <a:r>
              <a:rPr lang="ru-RU" sz="1200" b="1" dirty="0"/>
              <a:t> </a:t>
            </a:r>
            <a:endParaRPr lang="ru-RU" sz="1200" dirty="0"/>
          </a:p>
          <a:p>
            <a:r>
              <a:rPr lang="ru-RU" sz="1200" b="1" dirty="0"/>
              <a:t>Суетина Светлана Викторовна</a:t>
            </a:r>
            <a:r>
              <a:rPr lang="ru-RU" sz="1200" dirty="0"/>
              <a:t>, председатель комитета методологии и качества электронных услуг департамента информатизации и связи Ярославской области </a:t>
            </a:r>
            <a:br>
              <a:rPr lang="ru-RU" sz="1200" dirty="0"/>
            </a:br>
            <a:r>
              <a:rPr lang="ru-RU" sz="1200" dirty="0"/>
              <a:t>«Результаты мониторинга (Минэкономразвития России) качества предоставления государственных и муниципальных услуг в электронном виде»</a:t>
            </a:r>
          </a:p>
          <a:p>
            <a:r>
              <a:rPr lang="ru-RU" sz="1200" b="1" dirty="0"/>
              <a:t> </a:t>
            </a:r>
            <a:endParaRPr lang="ru-RU" sz="1200" dirty="0"/>
          </a:p>
          <a:p>
            <a:r>
              <a:rPr lang="ru-RU" sz="1200" b="1" dirty="0"/>
              <a:t>Демидова Ольга Витальевна</a:t>
            </a:r>
            <a:r>
              <a:rPr lang="ru-RU" sz="1200" dirty="0"/>
              <a:t>, консультант комитета методологии и качества электронных услуг департамента информатизации и связи Ярославской области </a:t>
            </a:r>
            <a:br>
              <a:rPr lang="ru-RU" sz="1200" dirty="0"/>
            </a:br>
            <a:r>
              <a:rPr lang="ru-RU" sz="1200" dirty="0"/>
              <a:t>«Методология формирования и ведения электронного регионального реестра государственных и муниципальных услуг (функций) Ярославской области</a:t>
            </a:r>
            <a:r>
              <a:rPr lang="ru-RU" sz="1200" dirty="0" smtClean="0"/>
              <a:t>»</a:t>
            </a:r>
            <a:endParaRPr lang="ru-RU" sz="1200" dirty="0">
              <a:cs typeface="Aharoni" pitchFamily="2" charset="-79"/>
            </a:endParaRPr>
          </a:p>
        </p:txBody>
      </p:sp>
      <p:sp>
        <p:nvSpPr>
          <p:cNvPr id="2" name="Прямоугольник 1"/>
          <p:cNvSpPr/>
          <p:nvPr/>
        </p:nvSpPr>
        <p:spPr>
          <a:xfrm>
            <a:off x="2627785" y="332655"/>
            <a:ext cx="4559004" cy="461665"/>
          </a:xfrm>
          <a:prstGeom prst="rect">
            <a:avLst/>
          </a:prstGeom>
        </p:spPr>
        <p:txBody>
          <a:bodyPr wrap="none">
            <a:spAutoFit/>
          </a:bodyPr>
          <a:lstStyle/>
          <a:p>
            <a:pPr algn="r" eaLnBrk="1" hangingPunct="1">
              <a:tabLst>
                <a:tab pos="90488" algn="l"/>
              </a:tabLst>
              <a:defRPr/>
            </a:pPr>
            <a:r>
              <a:rPr lang="ru-RU" sz="2400" dirty="0">
                <a:solidFill>
                  <a:schemeClr val="bg1"/>
                </a:solidFill>
                <a:latin typeface="+mj-lt"/>
                <a:ea typeface="Times New Roman" pitchFamily="18" charset="0"/>
              </a:rPr>
              <a:t>Анонс мероприятий </a:t>
            </a:r>
            <a:r>
              <a:rPr lang="ru-RU" sz="2400" dirty="0" smtClean="0">
                <a:solidFill>
                  <a:schemeClr val="bg1"/>
                </a:solidFill>
                <a:latin typeface="+mj-lt"/>
                <a:ea typeface="Times New Roman" pitchFamily="18" charset="0"/>
              </a:rPr>
              <a:t>22 </a:t>
            </a:r>
            <a:r>
              <a:rPr lang="ru-RU" sz="2400" dirty="0">
                <a:solidFill>
                  <a:schemeClr val="bg1"/>
                </a:solidFill>
                <a:latin typeface="+mj-lt"/>
                <a:ea typeface="Times New Roman" pitchFamily="18" charset="0"/>
              </a:rPr>
              <a:t>ноября</a:t>
            </a:r>
          </a:p>
        </p:txBody>
      </p:sp>
    </p:spTree>
    <p:extLst>
      <p:ext uri="{BB962C8B-B14F-4D97-AF65-F5344CB8AC3E}">
        <p14:creationId xmlns:p14="http://schemas.microsoft.com/office/powerpoint/2010/main" val="31536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0"/>
            <a:ext cx="6933456" cy="1143000"/>
          </a:xfrm>
        </p:spPr>
        <p:txBody>
          <a:bodyPr/>
          <a:lstStyle/>
          <a:p>
            <a:r>
              <a:rPr lang="ru-RU" sz="2400" dirty="0" smtClean="0">
                <a:solidFill>
                  <a:schemeClr val="bg1"/>
                </a:solidFill>
              </a:rPr>
              <a:t>Электронное правительство </a:t>
            </a:r>
            <a:br>
              <a:rPr lang="ru-RU" sz="2400" dirty="0" smtClean="0">
                <a:solidFill>
                  <a:schemeClr val="bg1"/>
                </a:solidFill>
              </a:rPr>
            </a:br>
            <a:r>
              <a:rPr lang="ru-RU" sz="2400" dirty="0" smtClean="0">
                <a:solidFill>
                  <a:schemeClr val="bg1"/>
                </a:solidFill>
              </a:rPr>
              <a:t>Ярославской области</a:t>
            </a:r>
            <a:endParaRPr lang="ru-RU" sz="2400" dirty="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30" y="1556791"/>
            <a:ext cx="7632848"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Прямая со стрелкой 3"/>
          <p:cNvCxnSpPr/>
          <p:nvPr/>
        </p:nvCxnSpPr>
        <p:spPr>
          <a:xfrm>
            <a:off x="91026" y="4123779"/>
            <a:ext cx="936104" cy="406747"/>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3261050" y="1052736"/>
            <a:ext cx="2830647" cy="369332"/>
          </a:xfrm>
          <a:prstGeom prst="rect">
            <a:avLst/>
          </a:prstGeom>
        </p:spPr>
        <p:txBody>
          <a:bodyPr wrap="none">
            <a:spAutoFit/>
          </a:bodyPr>
          <a:lstStyle/>
          <a:p>
            <a:r>
              <a:rPr lang="en-US" b="1" dirty="0"/>
              <a:t>http://www.yarregion.ru</a:t>
            </a:r>
            <a:r>
              <a:rPr lang="en-US" dirty="0"/>
              <a:t>/</a:t>
            </a:r>
            <a:endParaRPr lang="ru-RU" dirty="0"/>
          </a:p>
        </p:txBody>
      </p:sp>
    </p:spTree>
    <p:extLst>
      <p:ext uri="{BB962C8B-B14F-4D97-AF65-F5344CB8AC3E}">
        <p14:creationId xmlns:p14="http://schemas.microsoft.com/office/powerpoint/2010/main" val="1367763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3469" y="332655"/>
            <a:ext cx="3463320" cy="461665"/>
          </a:xfrm>
          <a:prstGeom prst="rect">
            <a:avLst/>
          </a:prstGeom>
        </p:spPr>
        <p:txBody>
          <a:bodyPr wrap="none">
            <a:spAutoFit/>
          </a:bodyPr>
          <a:lstStyle/>
          <a:p>
            <a:pPr algn="r" eaLnBrk="1" hangingPunct="1">
              <a:tabLst>
                <a:tab pos="90488" algn="l"/>
              </a:tabLst>
              <a:defRPr/>
            </a:pPr>
            <a:r>
              <a:rPr lang="ru-RU" sz="2400" dirty="0" smtClean="0">
                <a:solidFill>
                  <a:schemeClr val="bg1"/>
                </a:solidFill>
                <a:latin typeface="+mj-lt"/>
                <a:ea typeface="Times New Roman" pitchFamily="18" charset="0"/>
              </a:rPr>
              <a:t>Презентационная зона</a:t>
            </a:r>
            <a:endParaRPr lang="ru-RU" sz="2400" dirty="0">
              <a:solidFill>
                <a:schemeClr val="bg1"/>
              </a:solidFill>
              <a:latin typeface="+mj-lt"/>
              <a:ea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6731622"/>
              </p:ext>
            </p:extLst>
          </p:nvPr>
        </p:nvGraphicFramePr>
        <p:xfrm>
          <a:off x="647564" y="1502077"/>
          <a:ext cx="8136904" cy="1371600"/>
        </p:xfrm>
        <a:graphic>
          <a:graphicData uri="http://schemas.openxmlformats.org/drawingml/2006/table">
            <a:tbl>
              <a:tblPr firstRow="1" firstCol="1" bandRow="1">
                <a:tableStyleId>{5C22544A-7EE6-4342-B048-85BDC9FD1C3A}</a:tableStyleId>
              </a:tblPr>
              <a:tblGrid>
                <a:gridCol w="1538105"/>
                <a:gridCol w="6598799"/>
              </a:tblGrid>
              <a:tr h="0">
                <a:tc>
                  <a:txBody>
                    <a:bodyPr/>
                    <a:lstStyle/>
                    <a:p>
                      <a:pPr>
                        <a:spcAft>
                          <a:spcPts val="0"/>
                        </a:spcAft>
                      </a:pPr>
                      <a:r>
                        <a:rPr lang="ru-RU" sz="1800" b="0" dirty="0">
                          <a:solidFill>
                            <a:schemeClr val="tx1"/>
                          </a:solidFill>
                          <a:effectLst/>
                        </a:rPr>
                        <a:t>13:30 – 14:00</a:t>
                      </a:r>
                      <a:endParaRPr lang="ru-RU" sz="1800" b="0" dirty="0">
                        <a:solidFill>
                          <a:schemeClr val="tx1"/>
                        </a:solidFill>
                        <a:effectLst/>
                        <a:latin typeface="Times New Roman"/>
                        <a:ea typeface="Calibri"/>
                      </a:endParaRPr>
                    </a:p>
                  </a:txBody>
                  <a:tcPr marL="68580" marR="68580" marT="0" marB="0">
                    <a:solidFill>
                      <a:schemeClr val="accent2">
                        <a:lumMod val="20000"/>
                        <a:lumOff val="80000"/>
                      </a:schemeClr>
                    </a:solidFill>
                  </a:tcPr>
                </a:tc>
                <a:tc>
                  <a:txBody>
                    <a:bodyPr/>
                    <a:lstStyle/>
                    <a:p>
                      <a:pPr>
                        <a:spcAft>
                          <a:spcPts val="0"/>
                        </a:spcAft>
                      </a:pPr>
                      <a:r>
                        <a:rPr lang="ru-RU" sz="1800" b="0" dirty="0">
                          <a:solidFill>
                            <a:schemeClr val="tx1"/>
                          </a:solidFill>
                          <a:effectLst/>
                        </a:rPr>
                        <a:t>Презентация регионального решения системы межведомственного электронного взаимодействия (Смирнова Н.Е.)</a:t>
                      </a:r>
                      <a:endParaRPr lang="ru-RU" sz="1800" b="0" dirty="0">
                        <a:solidFill>
                          <a:schemeClr val="tx1"/>
                        </a:solidFill>
                        <a:effectLst/>
                        <a:latin typeface="Times New Roman"/>
                        <a:ea typeface="Calibri"/>
                      </a:endParaRPr>
                    </a:p>
                  </a:txBody>
                  <a:tcPr marL="68580" marR="68580" marT="0" marB="0">
                    <a:solidFill>
                      <a:schemeClr val="accent2">
                        <a:lumMod val="20000"/>
                        <a:lumOff val="80000"/>
                      </a:schemeClr>
                    </a:solidFill>
                  </a:tcPr>
                </a:tc>
              </a:tr>
              <a:tr h="0">
                <a:tc>
                  <a:txBody>
                    <a:bodyPr/>
                    <a:lstStyle/>
                    <a:p>
                      <a:pPr>
                        <a:spcAft>
                          <a:spcPts val="0"/>
                        </a:spcAft>
                      </a:pPr>
                      <a:r>
                        <a:rPr lang="ru-RU" sz="1800" b="0">
                          <a:solidFill>
                            <a:schemeClr val="tx1"/>
                          </a:solidFill>
                          <a:effectLst/>
                        </a:rPr>
                        <a:t>14:45 – 15:00</a:t>
                      </a:r>
                      <a:endParaRPr lang="ru-RU" sz="1800" b="0">
                        <a:solidFill>
                          <a:schemeClr val="tx1"/>
                        </a:solidFill>
                        <a:effectLst/>
                        <a:latin typeface="Times New Roman"/>
                        <a:ea typeface="Calibri"/>
                      </a:endParaRPr>
                    </a:p>
                  </a:txBody>
                  <a:tcPr marL="68580" marR="68580" marT="0" marB="0">
                    <a:solidFill>
                      <a:schemeClr val="accent2">
                        <a:lumMod val="20000"/>
                        <a:lumOff val="80000"/>
                      </a:schemeClr>
                    </a:solidFill>
                  </a:tcPr>
                </a:tc>
                <a:tc>
                  <a:txBody>
                    <a:bodyPr/>
                    <a:lstStyle/>
                    <a:p>
                      <a:pPr>
                        <a:spcAft>
                          <a:spcPts val="0"/>
                        </a:spcAft>
                      </a:pPr>
                      <a:r>
                        <a:rPr lang="ru-RU" sz="1800" b="0" dirty="0">
                          <a:solidFill>
                            <a:schemeClr val="tx1"/>
                          </a:solidFill>
                          <a:effectLst/>
                        </a:rPr>
                        <a:t>Презентация универсальной электронной карты (</a:t>
                      </a:r>
                      <a:r>
                        <a:rPr lang="ru-RU" sz="1800" b="0" dirty="0" err="1">
                          <a:solidFill>
                            <a:schemeClr val="tx1"/>
                          </a:solidFill>
                          <a:effectLst/>
                        </a:rPr>
                        <a:t>Диунов</a:t>
                      </a:r>
                      <a:r>
                        <a:rPr lang="ru-RU" sz="1800" b="0" dirty="0">
                          <a:solidFill>
                            <a:schemeClr val="tx1"/>
                          </a:solidFill>
                          <a:effectLst/>
                        </a:rPr>
                        <a:t> М.Ю.)</a:t>
                      </a:r>
                      <a:endParaRPr lang="ru-RU" sz="1800" b="0" dirty="0">
                        <a:solidFill>
                          <a:schemeClr val="tx1"/>
                        </a:solidFill>
                        <a:effectLst/>
                        <a:latin typeface="Times New Roman"/>
                        <a:ea typeface="Calibri"/>
                      </a:endParaRPr>
                    </a:p>
                  </a:txBody>
                  <a:tcPr marL="68580" marR="68580" marT="0" marB="0">
                    <a:solidFill>
                      <a:schemeClr val="accent2">
                        <a:lumMod val="20000"/>
                        <a:lumOff val="80000"/>
                      </a:schemeClr>
                    </a:solidFill>
                  </a:tcPr>
                </a:tc>
              </a:tr>
            </a:tbl>
          </a:graphicData>
        </a:graphic>
      </p:graphicFrame>
      <p:sp>
        <p:nvSpPr>
          <p:cNvPr id="7" name="Rectangle 2"/>
          <p:cNvSpPr>
            <a:spLocks noChangeArrowheads="1"/>
          </p:cNvSpPr>
          <p:nvPr/>
        </p:nvSpPr>
        <p:spPr bwMode="auto">
          <a:xfrm>
            <a:off x="1187624" y="1070724"/>
            <a:ext cx="70567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mj-lt"/>
                <a:ea typeface="Calibri" pitchFamily="34" charset="0"/>
                <a:cs typeface="Times New Roman" pitchFamily="18" charset="0"/>
              </a:rPr>
              <a:t>21 ноября</a:t>
            </a:r>
            <a:endParaRPr kumimoji="0" lang="ru-RU" altLang="ru-RU" sz="2000" b="0" i="0" u="none" strike="noStrike" cap="none" normalizeH="0" baseline="0" dirty="0" smtClean="0">
              <a:ln>
                <a:noFill/>
              </a:ln>
              <a:solidFill>
                <a:schemeClr val="tx1"/>
              </a:solidFill>
              <a:effectLst/>
              <a:latin typeface="+mj-lt"/>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079035483"/>
              </p:ext>
            </p:extLst>
          </p:nvPr>
        </p:nvGraphicFramePr>
        <p:xfrm>
          <a:off x="684281" y="3329988"/>
          <a:ext cx="8063470" cy="3291840"/>
        </p:xfrm>
        <a:graphic>
          <a:graphicData uri="http://schemas.openxmlformats.org/drawingml/2006/table">
            <a:tbl>
              <a:tblPr firstRow="1" firstCol="1" bandRow="1">
                <a:tableStyleId>{5C22544A-7EE6-4342-B048-85BDC9FD1C3A}</a:tableStyleId>
              </a:tblPr>
              <a:tblGrid>
                <a:gridCol w="1524223"/>
                <a:gridCol w="6539247"/>
              </a:tblGrid>
              <a:tr h="0">
                <a:tc>
                  <a:txBody>
                    <a:bodyPr/>
                    <a:lstStyle/>
                    <a:p>
                      <a:pPr>
                        <a:spcAft>
                          <a:spcPts val="0"/>
                        </a:spcAft>
                      </a:pPr>
                      <a:r>
                        <a:rPr lang="ru-RU" sz="1800" b="0" dirty="0">
                          <a:solidFill>
                            <a:schemeClr val="tx1"/>
                          </a:solidFill>
                          <a:effectLst/>
                          <a:latin typeface="+mn-lt"/>
                        </a:rPr>
                        <a:t>10:00 – 10:30</a:t>
                      </a:r>
                      <a:endParaRPr lang="ru-RU" sz="1800" b="0" dirty="0">
                        <a:solidFill>
                          <a:schemeClr val="tx1"/>
                        </a:solidFill>
                        <a:effectLst/>
                        <a:latin typeface="+mn-lt"/>
                        <a:ea typeface="Calibri"/>
                      </a:endParaRPr>
                    </a:p>
                  </a:txBody>
                  <a:tcPr marL="68580" marR="68580" marT="0" marB="0">
                    <a:solidFill>
                      <a:schemeClr val="accent6">
                        <a:lumMod val="20000"/>
                        <a:lumOff val="80000"/>
                      </a:schemeClr>
                    </a:solidFill>
                  </a:tcPr>
                </a:tc>
                <a:tc>
                  <a:txBody>
                    <a:bodyPr/>
                    <a:lstStyle/>
                    <a:p>
                      <a:pPr>
                        <a:spcAft>
                          <a:spcPts val="0"/>
                        </a:spcAft>
                      </a:pPr>
                      <a:r>
                        <a:rPr lang="ru-RU" sz="1800" b="0" dirty="0">
                          <a:solidFill>
                            <a:schemeClr val="tx1"/>
                          </a:solidFill>
                          <a:effectLst/>
                          <a:latin typeface="+mn-lt"/>
                        </a:rPr>
                        <a:t>Презентация регионального решения системы межведомственного электронного взаимодействия (Смирнова Н.Е.)</a:t>
                      </a:r>
                      <a:endParaRPr lang="ru-RU" sz="1800" b="0" dirty="0">
                        <a:solidFill>
                          <a:schemeClr val="tx1"/>
                        </a:solidFill>
                        <a:effectLst/>
                        <a:latin typeface="+mn-lt"/>
                        <a:ea typeface="Calibri"/>
                      </a:endParaRPr>
                    </a:p>
                  </a:txBody>
                  <a:tcPr marL="68580" marR="68580" marT="0" marB="0">
                    <a:solidFill>
                      <a:schemeClr val="accent6">
                        <a:lumMod val="20000"/>
                        <a:lumOff val="80000"/>
                      </a:schemeClr>
                    </a:solidFill>
                  </a:tcPr>
                </a:tc>
              </a:tr>
              <a:tr h="0">
                <a:tc>
                  <a:txBody>
                    <a:bodyPr/>
                    <a:lstStyle/>
                    <a:p>
                      <a:pPr>
                        <a:spcAft>
                          <a:spcPts val="0"/>
                        </a:spcAft>
                      </a:pPr>
                      <a:r>
                        <a:rPr lang="ru-RU" sz="1800" b="0">
                          <a:solidFill>
                            <a:schemeClr val="tx1"/>
                          </a:solidFill>
                          <a:effectLst/>
                          <a:latin typeface="+mn-lt"/>
                        </a:rPr>
                        <a:t>10:45 – 11:00</a:t>
                      </a:r>
                      <a:endParaRPr lang="ru-RU" sz="1800" b="0">
                        <a:solidFill>
                          <a:schemeClr val="tx1"/>
                        </a:solidFill>
                        <a:effectLst/>
                        <a:latin typeface="+mn-lt"/>
                        <a:ea typeface="Calibri"/>
                      </a:endParaRPr>
                    </a:p>
                  </a:txBody>
                  <a:tcPr marL="68580" marR="68580" marT="0" marB="0">
                    <a:solidFill>
                      <a:schemeClr val="accent6">
                        <a:lumMod val="20000"/>
                        <a:lumOff val="80000"/>
                      </a:schemeClr>
                    </a:solidFill>
                  </a:tcPr>
                </a:tc>
                <a:tc>
                  <a:txBody>
                    <a:bodyPr/>
                    <a:lstStyle/>
                    <a:p>
                      <a:pPr>
                        <a:spcAft>
                          <a:spcPts val="0"/>
                        </a:spcAft>
                      </a:pPr>
                      <a:r>
                        <a:rPr lang="ru-RU" sz="1800" b="0">
                          <a:solidFill>
                            <a:schemeClr val="tx1"/>
                          </a:solidFill>
                          <a:effectLst/>
                          <a:latin typeface="+mn-lt"/>
                        </a:rPr>
                        <a:t>Презентация универсальной электронной карты (Диунов М.Ю.)</a:t>
                      </a:r>
                      <a:endParaRPr lang="ru-RU" sz="1800" b="0">
                        <a:solidFill>
                          <a:schemeClr val="tx1"/>
                        </a:solidFill>
                        <a:effectLst/>
                        <a:latin typeface="+mn-lt"/>
                        <a:ea typeface="Calibri"/>
                      </a:endParaRPr>
                    </a:p>
                  </a:txBody>
                  <a:tcPr marL="68580" marR="68580" marT="0" marB="0">
                    <a:solidFill>
                      <a:schemeClr val="accent6">
                        <a:lumMod val="20000"/>
                        <a:lumOff val="80000"/>
                      </a:schemeClr>
                    </a:solidFill>
                  </a:tcPr>
                </a:tc>
              </a:tr>
              <a:tr h="0">
                <a:tc>
                  <a:txBody>
                    <a:bodyPr/>
                    <a:lstStyle/>
                    <a:p>
                      <a:pPr>
                        <a:spcAft>
                          <a:spcPts val="0"/>
                        </a:spcAft>
                      </a:pPr>
                      <a:r>
                        <a:rPr lang="ru-RU" sz="1800" b="0">
                          <a:solidFill>
                            <a:schemeClr val="tx1"/>
                          </a:solidFill>
                          <a:effectLst/>
                          <a:latin typeface="+mn-lt"/>
                        </a:rPr>
                        <a:t>12:00 – 12:30</a:t>
                      </a:r>
                      <a:endParaRPr lang="ru-RU" sz="1800" b="0">
                        <a:solidFill>
                          <a:schemeClr val="tx1"/>
                        </a:solidFill>
                        <a:effectLst/>
                        <a:latin typeface="+mn-lt"/>
                        <a:ea typeface="Calibri"/>
                      </a:endParaRPr>
                    </a:p>
                  </a:txBody>
                  <a:tcPr marL="68580" marR="68580" marT="0" marB="0">
                    <a:solidFill>
                      <a:schemeClr val="accent6">
                        <a:lumMod val="20000"/>
                        <a:lumOff val="80000"/>
                      </a:schemeClr>
                    </a:solidFill>
                  </a:tcPr>
                </a:tc>
                <a:tc>
                  <a:txBody>
                    <a:bodyPr/>
                    <a:lstStyle/>
                    <a:p>
                      <a:pPr>
                        <a:spcAft>
                          <a:spcPts val="0"/>
                        </a:spcAft>
                      </a:pPr>
                      <a:r>
                        <a:rPr lang="ru-RU" sz="1800" b="0" dirty="0">
                          <a:solidFill>
                            <a:schemeClr val="tx1"/>
                          </a:solidFill>
                          <a:effectLst/>
                          <a:latin typeface="+mn-lt"/>
                        </a:rPr>
                        <a:t>Консультирование и тренинг по работе с РКИС (Горбунов С.Н.)</a:t>
                      </a:r>
                      <a:endParaRPr lang="ru-RU" sz="1800" b="0" dirty="0">
                        <a:solidFill>
                          <a:schemeClr val="tx1"/>
                        </a:solidFill>
                        <a:effectLst/>
                        <a:latin typeface="+mn-lt"/>
                        <a:ea typeface="Calibri"/>
                      </a:endParaRPr>
                    </a:p>
                  </a:txBody>
                  <a:tcPr marL="68580" marR="68580" marT="0" marB="0">
                    <a:solidFill>
                      <a:schemeClr val="accent6">
                        <a:lumMod val="20000"/>
                        <a:lumOff val="80000"/>
                      </a:schemeClr>
                    </a:solidFill>
                  </a:tcPr>
                </a:tc>
              </a:tr>
              <a:tr h="0">
                <a:tc>
                  <a:txBody>
                    <a:bodyPr/>
                    <a:lstStyle/>
                    <a:p>
                      <a:pPr>
                        <a:spcAft>
                          <a:spcPts val="0"/>
                        </a:spcAft>
                      </a:pPr>
                      <a:r>
                        <a:rPr lang="ru-RU" sz="1800" b="0">
                          <a:solidFill>
                            <a:schemeClr val="tx1"/>
                          </a:solidFill>
                          <a:effectLst/>
                          <a:latin typeface="+mn-lt"/>
                        </a:rPr>
                        <a:t>12:30 – 13:00</a:t>
                      </a:r>
                      <a:endParaRPr lang="ru-RU" sz="1800" b="0">
                        <a:solidFill>
                          <a:schemeClr val="tx1"/>
                        </a:solidFill>
                        <a:effectLst/>
                        <a:latin typeface="+mn-lt"/>
                        <a:ea typeface="Calibri"/>
                      </a:endParaRPr>
                    </a:p>
                  </a:txBody>
                  <a:tcPr marL="68580" marR="68580" marT="0" marB="0">
                    <a:solidFill>
                      <a:schemeClr val="accent6">
                        <a:lumMod val="20000"/>
                        <a:lumOff val="80000"/>
                      </a:schemeClr>
                    </a:solidFill>
                  </a:tcPr>
                </a:tc>
                <a:tc>
                  <a:txBody>
                    <a:bodyPr/>
                    <a:lstStyle/>
                    <a:p>
                      <a:pPr>
                        <a:spcAft>
                          <a:spcPts val="0"/>
                        </a:spcAft>
                      </a:pPr>
                      <a:r>
                        <a:rPr lang="ru-RU" sz="1800" b="0">
                          <a:solidFill>
                            <a:schemeClr val="tx1"/>
                          </a:solidFill>
                          <a:effectLst/>
                          <a:latin typeface="+mn-lt"/>
                        </a:rPr>
                        <a:t>Консультирование и тренинг по работе с региональным реестром государственных и муниципальных услуг (Демидова О.В.)</a:t>
                      </a:r>
                      <a:endParaRPr lang="ru-RU" sz="1800" b="0">
                        <a:solidFill>
                          <a:schemeClr val="tx1"/>
                        </a:solidFill>
                        <a:effectLst/>
                        <a:latin typeface="+mn-lt"/>
                        <a:ea typeface="Calibri"/>
                      </a:endParaRPr>
                    </a:p>
                  </a:txBody>
                  <a:tcPr marL="68580" marR="68580" marT="0" marB="0">
                    <a:solidFill>
                      <a:schemeClr val="accent6">
                        <a:lumMod val="20000"/>
                        <a:lumOff val="80000"/>
                      </a:schemeClr>
                    </a:solidFill>
                  </a:tcPr>
                </a:tc>
              </a:tr>
              <a:tr h="0">
                <a:tc>
                  <a:txBody>
                    <a:bodyPr/>
                    <a:lstStyle/>
                    <a:p>
                      <a:pPr>
                        <a:spcAft>
                          <a:spcPts val="0"/>
                        </a:spcAft>
                      </a:pPr>
                      <a:r>
                        <a:rPr lang="ru-RU" sz="1800" b="0">
                          <a:solidFill>
                            <a:schemeClr val="tx1"/>
                          </a:solidFill>
                          <a:effectLst/>
                          <a:latin typeface="+mn-lt"/>
                        </a:rPr>
                        <a:t>14:00 – 14:30</a:t>
                      </a:r>
                      <a:endParaRPr lang="ru-RU" sz="1800" b="0">
                        <a:solidFill>
                          <a:schemeClr val="tx1"/>
                        </a:solidFill>
                        <a:effectLst/>
                        <a:latin typeface="+mn-lt"/>
                        <a:ea typeface="Calibri"/>
                      </a:endParaRPr>
                    </a:p>
                  </a:txBody>
                  <a:tcPr marL="68580" marR="68580" marT="0" marB="0">
                    <a:solidFill>
                      <a:schemeClr val="accent6">
                        <a:lumMod val="20000"/>
                        <a:lumOff val="80000"/>
                      </a:schemeClr>
                    </a:solidFill>
                  </a:tcPr>
                </a:tc>
                <a:tc>
                  <a:txBody>
                    <a:bodyPr/>
                    <a:lstStyle/>
                    <a:p>
                      <a:pPr>
                        <a:spcAft>
                          <a:spcPts val="0"/>
                        </a:spcAft>
                      </a:pPr>
                      <a:r>
                        <a:rPr lang="ru-RU" sz="1800" b="0" dirty="0">
                          <a:solidFill>
                            <a:schemeClr val="tx1"/>
                          </a:solidFill>
                          <a:effectLst/>
                          <a:latin typeface="+mn-lt"/>
                        </a:rPr>
                        <a:t>Презентация программного решения 1С по взаимодействию с ГИС ГМП  («</a:t>
                      </a:r>
                      <a:r>
                        <a:rPr lang="ru-RU" sz="1800" b="0" dirty="0" err="1">
                          <a:solidFill>
                            <a:schemeClr val="tx1"/>
                          </a:solidFill>
                          <a:effectLst/>
                          <a:latin typeface="+mn-lt"/>
                        </a:rPr>
                        <a:t>Спектравтоматика</a:t>
                      </a:r>
                      <a:r>
                        <a:rPr lang="ru-RU" sz="1800" b="0" dirty="0">
                          <a:solidFill>
                            <a:schemeClr val="tx1"/>
                          </a:solidFill>
                          <a:effectLst/>
                          <a:latin typeface="+mn-lt"/>
                        </a:rPr>
                        <a:t>»)</a:t>
                      </a:r>
                      <a:endParaRPr lang="ru-RU" sz="1800" b="0" dirty="0">
                        <a:solidFill>
                          <a:schemeClr val="tx1"/>
                        </a:solidFill>
                        <a:effectLst/>
                        <a:latin typeface="+mn-lt"/>
                        <a:ea typeface="Calibri"/>
                      </a:endParaRPr>
                    </a:p>
                  </a:txBody>
                  <a:tcPr marL="68580" marR="68580" marT="0" marB="0">
                    <a:solidFill>
                      <a:schemeClr val="accent6">
                        <a:lumMod val="20000"/>
                        <a:lumOff val="80000"/>
                      </a:schemeClr>
                    </a:solidFill>
                  </a:tcPr>
                </a:tc>
              </a:tr>
            </a:tbl>
          </a:graphicData>
        </a:graphic>
      </p:graphicFrame>
      <p:sp>
        <p:nvSpPr>
          <p:cNvPr id="10" name="Rectangle 3"/>
          <p:cNvSpPr>
            <a:spLocks noChangeArrowheads="1"/>
          </p:cNvSpPr>
          <p:nvPr/>
        </p:nvSpPr>
        <p:spPr bwMode="auto">
          <a:xfrm>
            <a:off x="755576" y="2914490"/>
            <a:ext cx="7992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mj-lt"/>
                <a:ea typeface="Calibri" pitchFamily="34" charset="0"/>
                <a:cs typeface="Times New Roman" pitchFamily="18" charset="0"/>
              </a:rPr>
              <a:t>22 ноября</a:t>
            </a:r>
            <a:endParaRPr kumimoji="0" lang="ru-RU" altLang="ru-RU" sz="9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28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99795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Подзаголовок 2"/>
          <p:cNvSpPr>
            <a:spLocks/>
          </p:cNvSpPr>
          <p:nvPr/>
        </p:nvSpPr>
        <p:spPr bwMode="auto">
          <a:xfrm>
            <a:off x="1028855" y="2177961"/>
            <a:ext cx="72151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a:lstStyle/>
          <a:p>
            <a:pPr marL="36513" algn="ctr">
              <a:spcBef>
                <a:spcPct val="20000"/>
              </a:spcBef>
            </a:pPr>
            <a:r>
              <a:rPr lang="ru-RU" sz="3200" dirty="0">
                <a:solidFill>
                  <a:schemeClr val="bg1"/>
                </a:solidFill>
              </a:rPr>
              <a:t>Спасибо за внимание!</a:t>
            </a:r>
          </a:p>
          <a:p>
            <a:pPr marL="36513" algn="ctr">
              <a:spcBef>
                <a:spcPct val="20000"/>
              </a:spcBef>
            </a:pPr>
            <a:endParaRPr lang="ru-RU" sz="3200" dirty="0">
              <a:solidFill>
                <a:schemeClr val="bg1"/>
              </a:solidFill>
            </a:endParaRPr>
          </a:p>
          <a:p>
            <a:pPr marL="36513" algn="ctr">
              <a:spcBef>
                <a:spcPct val="20000"/>
              </a:spcBef>
            </a:pP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0"/>
            <a:ext cx="6933456" cy="1143000"/>
          </a:xfrm>
        </p:spPr>
        <p:txBody>
          <a:bodyPr/>
          <a:lstStyle/>
          <a:p>
            <a:r>
              <a:rPr lang="ru-RU" sz="2400" dirty="0" smtClean="0">
                <a:solidFill>
                  <a:schemeClr val="bg1"/>
                </a:solidFill>
              </a:rPr>
              <a:t>Электронное правительство </a:t>
            </a:r>
            <a:br>
              <a:rPr lang="ru-RU" sz="2400" dirty="0" smtClean="0">
                <a:solidFill>
                  <a:schemeClr val="bg1"/>
                </a:solidFill>
              </a:rPr>
            </a:br>
            <a:r>
              <a:rPr lang="ru-RU" sz="2400" dirty="0" smtClean="0">
                <a:solidFill>
                  <a:schemeClr val="bg1"/>
                </a:solidFill>
              </a:rPr>
              <a:t>Ярославской области</a:t>
            </a:r>
            <a:endParaRPr lang="ru-RU" sz="24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735"/>
            <a:ext cx="8271817" cy="523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453573" y="4057912"/>
            <a:ext cx="635779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t>Получено через ЕПГУ</a:t>
            </a:r>
          </a:p>
          <a:p>
            <a:pPr algn="ctr"/>
            <a:r>
              <a:rPr lang="ru-RU" sz="3200" b="1" dirty="0" smtClean="0"/>
              <a:t>55 611 услуг,  </a:t>
            </a:r>
          </a:p>
          <a:p>
            <a:pPr algn="ctr"/>
            <a:r>
              <a:rPr lang="ru-RU" sz="3200" b="1" dirty="0" smtClean="0"/>
              <a:t>из </a:t>
            </a:r>
            <a:r>
              <a:rPr lang="ru-RU" sz="3200" b="1" dirty="0"/>
              <a:t>них региональных </a:t>
            </a:r>
            <a:r>
              <a:rPr lang="ru-RU" sz="3200" b="1" dirty="0" smtClean="0"/>
              <a:t>– 1884.</a:t>
            </a:r>
            <a:endParaRPr lang="ru-RU" sz="3200" b="1" dirty="0"/>
          </a:p>
        </p:txBody>
      </p:sp>
    </p:spTree>
    <p:extLst>
      <p:ext uri="{BB962C8B-B14F-4D97-AF65-F5344CB8AC3E}">
        <p14:creationId xmlns:p14="http://schemas.microsoft.com/office/powerpoint/2010/main" val="390167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3043" y="0"/>
            <a:ext cx="7416824" cy="1143000"/>
          </a:xfrm>
        </p:spPr>
        <p:txBody>
          <a:bodyPr/>
          <a:lstStyle/>
          <a:p>
            <a:r>
              <a:rPr lang="ru-RU" sz="2400" dirty="0" smtClean="0">
                <a:solidFill>
                  <a:schemeClr val="bg1"/>
                </a:solidFill>
              </a:rPr>
              <a:t>Целевые показатели Указа Президента РФ </a:t>
            </a:r>
            <a:r>
              <a:rPr lang="ru-RU" sz="1600" dirty="0" smtClean="0">
                <a:solidFill>
                  <a:schemeClr val="bg1"/>
                </a:solidFill>
              </a:rPr>
              <a:t>№</a:t>
            </a:r>
            <a:r>
              <a:rPr lang="ru-RU" sz="2400" dirty="0" smtClean="0">
                <a:solidFill>
                  <a:schemeClr val="bg1"/>
                </a:solidFill>
              </a:rPr>
              <a:t>601 </a:t>
            </a:r>
            <a:endParaRPr lang="ru-RU" sz="2400" dirty="0">
              <a:solidFill>
                <a:schemeClr val="bg1"/>
              </a:solidFill>
            </a:endParaRPr>
          </a:p>
        </p:txBody>
      </p:sp>
      <p:sp>
        <p:nvSpPr>
          <p:cNvPr id="3" name="TextBox 2"/>
          <p:cNvSpPr txBox="1"/>
          <p:nvPr/>
        </p:nvSpPr>
        <p:spPr>
          <a:xfrm>
            <a:off x="7765455" y="2498887"/>
            <a:ext cx="1119217" cy="584775"/>
          </a:xfrm>
          <a:prstGeom prst="rect">
            <a:avLst/>
          </a:prstGeom>
          <a:noFill/>
        </p:spPr>
        <p:txBody>
          <a:bodyPr wrap="none" rtlCol="0">
            <a:spAutoFit/>
          </a:bodyPr>
          <a:lstStyle/>
          <a:p>
            <a:r>
              <a:rPr lang="ru-RU" sz="3200" b="1" dirty="0" smtClean="0">
                <a:solidFill>
                  <a:srgbClr val="C00000"/>
                </a:solidFill>
              </a:rPr>
              <a:t>70 %</a:t>
            </a:r>
          </a:p>
        </p:txBody>
      </p:sp>
      <p:sp>
        <p:nvSpPr>
          <p:cNvPr id="5" name="Прямоугольник 4"/>
          <p:cNvSpPr/>
          <p:nvPr/>
        </p:nvSpPr>
        <p:spPr>
          <a:xfrm>
            <a:off x="300278" y="4840949"/>
            <a:ext cx="5595162" cy="1754326"/>
          </a:xfrm>
          <a:prstGeom prst="rect">
            <a:avLst/>
          </a:prstGeom>
        </p:spPr>
        <p:txBody>
          <a:bodyPr wrap="square">
            <a:spAutoFit/>
          </a:bodyPr>
          <a:lstStyle/>
          <a:p>
            <a:r>
              <a:rPr lang="ru-RU" dirty="0" smtClean="0"/>
              <a:t>26 </a:t>
            </a:r>
            <a:r>
              <a:rPr lang="ru-RU" dirty="0"/>
              <a:t>августа 2013 года </a:t>
            </a:r>
            <a:r>
              <a:rPr lang="ru-RU" b="1" dirty="0">
                <a:solidFill>
                  <a:srgbClr val="C00000"/>
                </a:solidFill>
              </a:rPr>
              <a:t>Председатель </a:t>
            </a:r>
          </a:p>
          <a:p>
            <a:r>
              <a:rPr lang="ru-RU" b="1" dirty="0">
                <a:solidFill>
                  <a:srgbClr val="C00000"/>
                </a:solidFill>
              </a:rPr>
              <a:t>Правительства РФ </a:t>
            </a:r>
            <a:r>
              <a:rPr lang="ru-RU" b="1" dirty="0" smtClean="0">
                <a:solidFill>
                  <a:srgbClr val="C00000"/>
                </a:solidFill>
              </a:rPr>
              <a:t>лично </a:t>
            </a:r>
            <a:r>
              <a:rPr lang="ru-RU" dirty="0" smtClean="0"/>
              <a:t>возглавил Правительственную комиссию </a:t>
            </a:r>
            <a:r>
              <a:rPr lang="ru-RU" dirty="0"/>
              <a:t>по </a:t>
            </a:r>
            <a:r>
              <a:rPr lang="ru-RU" dirty="0" smtClean="0"/>
              <a:t>использованию информационных технологий </a:t>
            </a:r>
            <a:r>
              <a:rPr lang="ru-RU" dirty="0"/>
              <a:t>для улучшения качества жизни и </a:t>
            </a:r>
            <a:r>
              <a:rPr lang="ru-RU" dirty="0" smtClean="0"/>
              <a:t>условий </a:t>
            </a:r>
            <a:r>
              <a:rPr lang="ru-RU" dirty="0"/>
              <a:t>ведения </a:t>
            </a:r>
            <a:r>
              <a:rPr lang="ru-RU" dirty="0" smtClean="0"/>
              <a:t>предпринимательской деятельности </a:t>
            </a:r>
            <a:endParaRPr lang="ru-RU"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074" y="4437112"/>
            <a:ext cx="2995839" cy="192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82" y="1122525"/>
            <a:ext cx="204787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Схема 7"/>
          <p:cNvGraphicFramePr/>
          <p:nvPr>
            <p:extLst>
              <p:ext uri="{D42A27DB-BD31-4B8C-83A1-F6EECF244321}">
                <p14:modId xmlns:p14="http://schemas.microsoft.com/office/powerpoint/2010/main" val="2917853050"/>
              </p:ext>
            </p:extLst>
          </p:nvPr>
        </p:nvGraphicFramePr>
        <p:xfrm>
          <a:off x="2152576" y="2060849"/>
          <a:ext cx="5803799" cy="2880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Прямоугольник 8"/>
          <p:cNvSpPr/>
          <p:nvPr/>
        </p:nvSpPr>
        <p:spPr>
          <a:xfrm>
            <a:off x="2411760" y="1124592"/>
            <a:ext cx="6480720" cy="1169551"/>
          </a:xfrm>
          <a:prstGeom prst="rect">
            <a:avLst/>
          </a:prstGeom>
        </p:spPr>
        <p:txBody>
          <a:bodyPr wrap="square">
            <a:spAutoFit/>
          </a:bodyPr>
          <a:lstStyle/>
          <a:p>
            <a:r>
              <a:rPr lang="ru-RU" sz="1600" dirty="0" smtClean="0"/>
              <a:t>необходимо </a:t>
            </a:r>
            <a:r>
              <a:rPr lang="ru-RU" sz="1600" dirty="0"/>
              <a:t>обеспечить достижение следующих показателей:</a:t>
            </a:r>
          </a:p>
          <a:p>
            <a:r>
              <a:rPr lang="ru-RU" dirty="0" smtClean="0"/>
              <a:t>б</a:t>
            </a:r>
            <a:r>
              <a:rPr lang="ru-RU" dirty="0"/>
              <a:t>) </a:t>
            </a:r>
            <a:r>
              <a:rPr lang="ru-RU" b="1" dirty="0">
                <a:solidFill>
                  <a:srgbClr val="C00000"/>
                </a:solidFill>
              </a:rPr>
              <a:t>доля граждан, использующих механизм получения государственных и муниципальных услуг в электронной форме</a:t>
            </a:r>
            <a:r>
              <a:rPr lang="ru-RU" dirty="0"/>
              <a:t>, к 2018 году - не менее </a:t>
            </a:r>
            <a:r>
              <a:rPr lang="ru-RU" dirty="0" smtClean="0"/>
              <a:t>70%.    </a:t>
            </a:r>
            <a:endParaRPr lang="ru-RU" dirty="0"/>
          </a:p>
        </p:txBody>
      </p:sp>
      <p:sp>
        <p:nvSpPr>
          <p:cNvPr id="10" name="TextBox 9"/>
          <p:cNvSpPr txBox="1"/>
          <p:nvPr/>
        </p:nvSpPr>
        <p:spPr>
          <a:xfrm>
            <a:off x="1763688" y="4187257"/>
            <a:ext cx="1005403" cy="584775"/>
          </a:xfrm>
          <a:prstGeom prst="rect">
            <a:avLst/>
          </a:prstGeom>
          <a:noFill/>
        </p:spPr>
        <p:txBody>
          <a:bodyPr wrap="none" rtlCol="0">
            <a:spAutoFit/>
          </a:bodyPr>
          <a:lstStyle>
            <a:defPPr>
              <a:defRPr lang="ru-RU"/>
            </a:defPPr>
            <a:lvl1pPr>
              <a:defRPr sz="3200" b="1">
                <a:solidFill>
                  <a:srgbClr val="C00000"/>
                </a:solidFill>
              </a:defRPr>
            </a:lvl1pPr>
          </a:lstStyle>
          <a:p>
            <a:r>
              <a:rPr lang="ru-RU" dirty="0" smtClean="0"/>
              <a:t>22%</a:t>
            </a:r>
            <a:endParaRPr lang="ru-RU" dirty="0"/>
          </a:p>
        </p:txBody>
      </p:sp>
    </p:spTree>
    <p:extLst>
      <p:ext uri="{BB962C8B-B14F-4D97-AF65-F5344CB8AC3E}">
        <p14:creationId xmlns:p14="http://schemas.microsoft.com/office/powerpoint/2010/main" val="61968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0"/>
            <a:ext cx="6933456" cy="1143000"/>
          </a:xfrm>
        </p:spPr>
        <p:txBody>
          <a:bodyPr/>
          <a:lstStyle/>
          <a:p>
            <a:r>
              <a:rPr lang="en-US" sz="2400" dirty="0" smtClean="0">
                <a:solidFill>
                  <a:schemeClr val="bg1"/>
                </a:solidFill>
              </a:rPr>
              <a:t>USABILITY</a:t>
            </a:r>
            <a:endParaRPr lang="ru-RU" sz="2400" dirty="0">
              <a:solidFill>
                <a:schemeClr val="bg1"/>
              </a:solidFill>
            </a:endParaRPr>
          </a:p>
        </p:txBody>
      </p:sp>
      <p:sp>
        <p:nvSpPr>
          <p:cNvPr id="5" name="TextBox 4"/>
          <p:cNvSpPr txBox="1"/>
          <p:nvPr/>
        </p:nvSpPr>
        <p:spPr>
          <a:xfrm>
            <a:off x="433451" y="4221088"/>
            <a:ext cx="4271577" cy="2062103"/>
          </a:xfrm>
          <a:prstGeom prst="rect">
            <a:avLst/>
          </a:prstGeom>
          <a:noFill/>
        </p:spPr>
        <p:txBody>
          <a:bodyPr wrap="square" rtlCol="0">
            <a:spAutoFit/>
          </a:bodyPr>
          <a:lstStyle/>
          <a:p>
            <a:r>
              <a:rPr lang="ru-RU" sz="1600" b="1" dirty="0"/>
              <a:t>Заседание Правительственной комиссии по использованию информационных технологий для улучшения качества жизни и условий ведения предпринимательской деятельности</a:t>
            </a:r>
          </a:p>
          <a:p>
            <a:endParaRPr lang="ru-RU" sz="1200" b="1" dirty="0" smtClean="0"/>
          </a:p>
          <a:p>
            <a:r>
              <a:rPr lang="ru-RU" sz="1600" dirty="0"/>
              <a:t>19 сентября 2013 г.</a:t>
            </a:r>
          </a:p>
        </p:txBody>
      </p:sp>
      <p:sp>
        <p:nvSpPr>
          <p:cNvPr id="6" name="TextBox 5"/>
          <p:cNvSpPr txBox="1"/>
          <p:nvPr/>
        </p:nvSpPr>
        <p:spPr>
          <a:xfrm>
            <a:off x="4499992" y="4134559"/>
            <a:ext cx="4404669" cy="2308324"/>
          </a:xfrm>
          <a:prstGeom prst="rect">
            <a:avLst/>
          </a:prstGeom>
          <a:noFill/>
        </p:spPr>
        <p:txBody>
          <a:bodyPr wrap="square" rtlCol="0">
            <a:spAutoFit/>
          </a:bodyPr>
          <a:lstStyle/>
          <a:p>
            <a:r>
              <a:rPr lang="ru-RU" sz="1200" dirty="0" smtClean="0"/>
              <a:t>Минкомсвязи России, Минэкономразвития России подготовить и представить в Правительство Российской Федерации предложения по внесению изменений в нормативные правовые акты </a:t>
            </a:r>
            <a:r>
              <a:rPr lang="ru-RU" sz="1200" dirty="0"/>
              <a:t>Российской </a:t>
            </a:r>
            <a:r>
              <a:rPr lang="ru-RU" sz="1200" dirty="0" smtClean="0"/>
              <a:t>Федерации, содержащие необходимые требования к предоставлению государственных и муниципальных услуг в электронной форме, требования к целевой модели порядка предоставления услуг в электронной форме, а также перечень услуг, приоритетных для перевода в электронный вид и сроки их перевода.</a:t>
            </a:r>
          </a:p>
          <a:p>
            <a:endParaRPr lang="ru-RU" sz="1200" dirty="0" smtClean="0"/>
          </a:p>
          <a:p>
            <a:r>
              <a:rPr lang="ru-RU" sz="1200" dirty="0" smtClean="0"/>
              <a:t>До 20 декабря 2013 г.  </a:t>
            </a:r>
            <a:endParaRPr lang="ru-RU" sz="1200" dirty="0"/>
          </a:p>
        </p:txBody>
      </p:sp>
      <p:pic>
        <p:nvPicPr>
          <p:cNvPr id="7" name="Рисунок 6" descr="Заседание президиума Совета при Президенте по модернизации экономики и инновационному развитию">
            <a:hlinkClick r:id="rId3" tooltip="&quot;Заседание президиума Совета при Президенте по модернизации экономики и инновационному развитию&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340768"/>
            <a:ext cx="3168352" cy="1872208"/>
          </a:xfrm>
          <a:prstGeom prst="rect">
            <a:avLst/>
          </a:prstGeom>
          <a:noFill/>
          <a:ln>
            <a:noFill/>
          </a:ln>
        </p:spPr>
      </p:pic>
      <p:sp>
        <p:nvSpPr>
          <p:cNvPr id="8" name="TextBox 7"/>
          <p:cNvSpPr txBox="1"/>
          <p:nvPr/>
        </p:nvSpPr>
        <p:spPr>
          <a:xfrm>
            <a:off x="341471" y="1340768"/>
            <a:ext cx="4510723" cy="23083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ru-RU" dirty="0" smtClean="0"/>
              <a:t>Обеспечение качества и доступности</a:t>
            </a:r>
          </a:p>
          <a:p>
            <a:pPr algn="ctr"/>
            <a:r>
              <a:rPr lang="ru-RU" dirty="0" smtClean="0"/>
              <a:t>электронных услуг: использовать услугу</a:t>
            </a:r>
          </a:p>
          <a:p>
            <a:pPr algn="ctr"/>
            <a:endParaRPr lang="ru-RU" dirty="0"/>
          </a:p>
          <a:p>
            <a:pPr algn="ctr"/>
            <a:r>
              <a:rPr lang="ru-RU" dirty="0" smtClean="0"/>
              <a:t> не сложно</a:t>
            </a:r>
          </a:p>
          <a:p>
            <a:pPr algn="ctr"/>
            <a:r>
              <a:rPr lang="ru-RU" dirty="0" smtClean="0"/>
              <a:t> </a:t>
            </a:r>
          </a:p>
          <a:p>
            <a:pPr algn="ctr"/>
            <a:r>
              <a:rPr lang="ru-RU" dirty="0" smtClean="0"/>
              <a:t>удобно</a:t>
            </a:r>
          </a:p>
          <a:p>
            <a:pPr algn="ctr"/>
            <a:r>
              <a:rPr lang="ru-RU" dirty="0" smtClean="0"/>
              <a:t> </a:t>
            </a:r>
          </a:p>
          <a:p>
            <a:pPr algn="ctr"/>
            <a:r>
              <a:rPr lang="ru-RU" dirty="0" smtClean="0"/>
              <a:t>понятно</a:t>
            </a:r>
            <a:endParaRPr lang="ru-RU" dirty="0"/>
          </a:p>
        </p:txBody>
      </p:sp>
    </p:spTree>
    <p:extLst>
      <p:ext uri="{BB962C8B-B14F-4D97-AF65-F5344CB8AC3E}">
        <p14:creationId xmlns:p14="http://schemas.microsoft.com/office/powerpoint/2010/main" val="237102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669450"/>
            <a:ext cx="8424936" cy="2677656"/>
          </a:xfrm>
          <a:prstGeom prst="rect">
            <a:avLst/>
          </a:prstGeom>
          <a:noFill/>
        </p:spPr>
        <p:txBody>
          <a:bodyPr wrap="square" rtlCol="0">
            <a:spAutoFit/>
          </a:bodyPr>
          <a:lstStyle/>
          <a:p>
            <a:pPr marL="342900" indent="-342900">
              <a:buClr>
                <a:srgbClr val="C00000"/>
              </a:buClr>
              <a:buFont typeface="Wingdings" pitchFamily="2" charset="2"/>
              <a:buChar char="ü"/>
            </a:pPr>
            <a:r>
              <a:rPr lang="ru-RU" sz="2400" dirty="0" smtClean="0"/>
              <a:t>Директивы сверху</a:t>
            </a:r>
          </a:p>
          <a:p>
            <a:pPr marL="342900" indent="-342900">
              <a:buClr>
                <a:srgbClr val="C00000"/>
              </a:buClr>
              <a:buFont typeface="Wingdings" pitchFamily="2" charset="2"/>
              <a:buChar char="ü"/>
            </a:pPr>
            <a:endParaRPr lang="ru-RU" sz="2400" dirty="0" smtClean="0"/>
          </a:p>
          <a:p>
            <a:pPr marL="342900" indent="-342900">
              <a:buClr>
                <a:srgbClr val="C00000"/>
              </a:buClr>
              <a:buFont typeface="Wingdings" pitchFamily="2" charset="2"/>
              <a:buChar char="ü"/>
            </a:pPr>
            <a:r>
              <a:rPr lang="ru-RU" sz="2400" dirty="0" smtClean="0"/>
              <a:t>Постоянное совершенствование и улучшение как </a:t>
            </a:r>
            <a:r>
              <a:rPr lang="ru-RU" sz="2400" dirty="0"/>
              <a:t>принцип выживаемости ИТ-продуктов</a:t>
            </a:r>
          </a:p>
          <a:p>
            <a:endParaRPr lang="ru-RU" sz="2400" dirty="0"/>
          </a:p>
          <a:p>
            <a:r>
              <a:rPr lang="ru-RU" sz="2400" b="1" dirty="0" smtClean="0">
                <a:solidFill>
                  <a:srgbClr val="C00000"/>
                </a:solidFill>
              </a:rPr>
              <a:t>??</a:t>
            </a:r>
            <a:r>
              <a:rPr lang="ru-RU" sz="2400" dirty="0" smtClean="0"/>
              <a:t> Запрос </a:t>
            </a:r>
            <a:r>
              <a:rPr lang="ru-RU" sz="2400" dirty="0"/>
              <a:t>снизу на слабую </a:t>
            </a:r>
            <a:r>
              <a:rPr lang="ru-RU" sz="2400" dirty="0" err="1"/>
              <a:t>юзабильность</a:t>
            </a:r>
            <a:endParaRPr lang="ru-RU" sz="2400" dirty="0"/>
          </a:p>
          <a:p>
            <a:endParaRPr lang="ru-RU" sz="2400" dirty="0"/>
          </a:p>
        </p:txBody>
      </p:sp>
      <p:sp>
        <p:nvSpPr>
          <p:cNvPr id="7" name="Заголовок 1"/>
          <p:cNvSpPr>
            <a:spLocks noGrp="1"/>
          </p:cNvSpPr>
          <p:nvPr>
            <p:ph type="title"/>
          </p:nvPr>
        </p:nvSpPr>
        <p:spPr>
          <a:xfrm>
            <a:off x="1835696" y="0"/>
            <a:ext cx="6933456" cy="1143000"/>
          </a:xfrm>
        </p:spPr>
        <p:txBody>
          <a:bodyPr/>
          <a:lstStyle/>
          <a:p>
            <a:r>
              <a:rPr lang="ru-RU" sz="2400" dirty="0" smtClean="0">
                <a:solidFill>
                  <a:schemeClr val="bg1"/>
                </a:solidFill>
              </a:rPr>
              <a:t>Предпосылки проекта </a:t>
            </a:r>
            <a:r>
              <a:rPr lang="en-US" sz="2400" dirty="0" smtClean="0">
                <a:solidFill>
                  <a:schemeClr val="bg1"/>
                </a:solidFill>
              </a:rPr>
              <a:t>USABILITY</a:t>
            </a:r>
            <a:endParaRPr lang="ru-RU" sz="2400" dirty="0">
              <a:solidFill>
                <a:schemeClr val="bg1"/>
              </a:solidFill>
            </a:endParaRPr>
          </a:p>
        </p:txBody>
      </p:sp>
    </p:spTree>
    <p:extLst>
      <p:ext uri="{BB962C8B-B14F-4D97-AF65-F5344CB8AC3E}">
        <p14:creationId xmlns:p14="http://schemas.microsoft.com/office/powerpoint/2010/main" val="4001528895"/>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9943</TotalTime>
  <Words>4755</Words>
  <Application>Microsoft Office PowerPoint</Application>
  <PresentationFormat>Экран (4:3)</PresentationFormat>
  <Paragraphs>803</Paragraphs>
  <Slides>51</Slides>
  <Notes>42</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51</vt:i4>
      </vt:variant>
    </vt:vector>
  </HeadingPairs>
  <TitlesOfParts>
    <vt:vector size="55" baseType="lpstr">
      <vt:lpstr>Оформление по умолчанию</vt:lpstr>
      <vt:lpstr>1_Оформление по умолчанию</vt:lpstr>
      <vt:lpstr>3_Оформление по умолчанию</vt:lpstr>
      <vt:lpstr>Документ</vt:lpstr>
      <vt:lpstr>Презентация PowerPoint</vt:lpstr>
      <vt:lpstr>Электронное правительство  Ярославской области</vt:lpstr>
      <vt:lpstr>Презентация PowerPoint</vt:lpstr>
      <vt:lpstr>Презентация PowerPoint</vt:lpstr>
      <vt:lpstr>Электронное правительство  Ярославской области</vt:lpstr>
      <vt:lpstr>Электронное правительство  Ярославской области</vt:lpstr>
      <vt:lpstr>Целевые показатели Указа Президента РФ №601 </vt:lpstr>
      <vt:lpstr>USABILITY</vt:lpstr>
      <vt:lpstr>Предпосылки проекта USABILITY</vt:lpstr>
      <vt:lpstr>USABILITY: исследование  удовлетворенности населения</vt:lpstr>
      <vt:lpstr>Презентация PowerPoint</vt:lpstr>
      <vt:lpstr>Презентация PowerPoint</vt:lpstr>
      <vt:lpstr>Презентация PowerPoint</vt:lpstr>
      <vt:lpstr>Презентация PowerPoint</vt:lpstr>
      <vt:lpstr>Презентация PowerPoint</vt:lpstr>
      <vt:lpstr>USABILITY: революция или эволюция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MegaFon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Емельянова Наталья Алексеевна</cp:lastModifiedBy>
  <cp:revision>961</cp:revision>
  <cp:lastPrinted>2013-10-10T18:43:31Z</cp:lastPrinted>
  <dcterms:created xsi:type="dcterms:W3CDTF">2011-09-14T18:20:06Z</dcterms:created>
  <dcterms:modified xsi:type="dcterms:W3CDTF">2013-11-21T04:10:21Z</dcterms:modified>
</cp:coreProperties>
</file>