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1" r:id="rId2"/>
    <p:sldId id="271" r:id="rId3"/>
    <p:sldId id="270" r:id="rId4"/>
    <p:sldId id="260" r:id="rId5"/>
    <p:sldId id="267" r:id="rId6"/>
    <p:sldId id="269" r:id="rId7"/>
    <p:sldId id="262" r:id="rId8"/>
    <p:sldId id="263" r:id="rId9"/>
    <p:sldId id="264" r:id="rId10"/>
    <p:sldId id="256" r:id="rId11"/>
    <p:sldId id="258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8AD6F-EB7B-4778-982F-8A18CCBD4B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052B0D-3C7A-44A4-99DD-ECD9E4028C0B}" type="pres">
      <dgm:prSet presAssocID="{03A8AD6F-EB7B-4778-982F-8A18CCBD4B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28A8972-4276-4F5B-AB4E-A93418C2827D}" type="presOf" srcId="{03A8AD6F-EB7B-4778-982F-8A18CCBD4B6A}" destId="{0E052B0D-3C7A-44A4-99DD-ECD9E4028C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A8AD6F-EB7B-4778-982F-8A18CCBD4B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0F11E5-852F-43F8-8315-0A6C0F2225A5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•  Инструмент превращения услуги на бумаге в электронную услугу</a:t>
          </a:r>
        </a:p>
        <a:p>
          <a:r>
            <a:rPr lang="ru-RU" b="1" dirty="0" smtClean="0">
              <a:solidFill>
                <a:schemeClr val="bg1"/>
              </a:solidFill>
            </a:rPr>
            <a:t>•  Альтернатива Типовому решению РГУ</a:t>
          </a:r>
          <a:endParaRPr lang="ru-RU" b="1" dirty="0">
            <a:solidFill>
              <a:schemeClr val="bg1"/>
            </a:solidFill>
          </a:endParaRPr>
        </a:p>
      </dgm:t>
    </dgm:pt>
    <dgm:pt modelId="{BBE0653A-FF14-4CEF-A65A-3EB6BA59F7C0}" type="sibTrans" cxnId="{6E295E8F-E7CF-4464-8208-00ADCD07ED6A}">
      <dgm:prSet/>
      <dgm:spPr/>
      <dgm:t>
        <a:bodyPr/>
        <a:lstStyle/>
        <a:p>
          <a:endParaRPr lang="ru-RU"/>
        </a:p>
      </dgm:t>
    </dgm:pt>
    <dgm:pt modelId="{D24F3C1C-F42C-4F1B-879A-674443242922}" type="parTrans" cxnId="{6E295E8F-E7CF-4464-8208-00ADCD07ED6A}">
      <dgm:prSet/>
      <dgm:spPr/>
      <dgm:t>
        <a:bodyPr/>
        <a:lstStyle/>
        <a:p>
          <a:endParaRPr lang="ru-RU"/>
        </a:p>
      </dgm:t>
    </dgm:pt>
    <dgm:pt modelId="{0E052B0D-3C7A-44A4-99DD-ECD9E4028C0B}" type="pres">
      <dgm:prSet presAssocID="{03A8AD6F-EB7B-4778-982F-8A18CCBD4B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C7054E-CD71-48C0-8741-074852E75E72}" type="pres">
      <dgm:prSet presAssocID="{AE0F11E5-852F-43F8-8315-0A6C0F2225A5}" presName="parentText" presStyleLbl="node1" presStyleIdx="0" presStyleCnt="1" custAng="0" custLinFactY="-11166" custLinFactNeighborX="66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7F153A-91AE-4CA0-B445-C2F9E740E70D}" type="presOf" srcId="{03A8AD6F-EB7B-4778-982F-8A18CCBD4B6A}" destId="{0E052B0D-3C7A-44A4-99DD-ECD9E4028C0B}" srcOrd="0" destOrd="0" presId="urn:microsoft.com/office/officeart/2005/8/layout/vList2"/>
    <dgm:cxn modelId="{F4C6E86A-455D-4277-8D51-BFAF88F7BB7A}" type="presOf" srcId="{AE0F11E5-852F-43F8-8315-0A6C0F2225A5}" destId="{C1C7054E-CD71-48C0-8741-074852E75E72}" srcOrd="0" destOrd="0" presId="urn:microsoft.com/office/officeart/2005/8/layout/vList2"/>
    <dgm:cxn modelId="{6E295E8F-E7CF-4464-8208-00ADCD07ED6A}" srcId="{03A8AD6F-EB7B-4778-982F-8A18CCBD4B6A}" destId="{AE0F11E5-852F-43F8-8315-0A6C0F2225A5}" srcOrd="0" destOrd="0" parTransId="{D24F3C1C-F42C-4F1B-879A-674443242922}" sibTransId="{BBE0653A-FF14-4CEF-A65A-3EB6BA59F7C0}"/>
    <dgm:cxn modelId="{EBCEACC8-7F73-4893-9B5E-74AD69A63D0E}" type="presParOf" srcId="{0E052B0D-3C7A-44A4-99DD-ECD9E4028C0B}" destId="{C1C7054E-CD71-48C0-8741-074852E75E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A8AD6F-EB7B-4778-982F-8A18CCBD4B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0F11E5-852F-43F8-8315-0A6C0F2225A5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Идеальное решение проблемы поддержания ТКМВ в актуальном состоянии</a:t>
          </a:r>
          <a:endParaRPr lang="ru-RU" b="1" dirty="0">
            <a:solidFill>
              <a:schemeClr val="bg1"/>
            </a:solidFill>
          </a:endParaRPr>
        </a:p>
      </dgm:t>
    </dgm:pt>
    <dgm:pt modelId="{BBE0653A-FF14-4CEF-A65A-3EB6BA59F7C0}" type="sibTrans" cxnId="{6E295E8F-E7CF-4464-8208-00ADCD07ED6A}">
      <dgm:prSet/>
      <dgm:spPr/>
      <dgm:t>
        <a:bodyPr/>
        <a:lstStyle/>
        <a:p>
          <a:endParaRPr lang="ru-RU"/>
        </a:p>
      </dgm:t>
    </dgm:pt>
    <dgm:pt modelId="{D24F3C1C-F42C-4F1B-879A-674443242922}" type="parTrans" cxnId="{6E295E8F-E7CF-4464-8208-00ADCD07ED6A}">
      <dgm:prSet/>
      <dgm:spPr/>
      <dgm:t>
        <a:bodyPr/>
        <a:lstStyle/>
        <a:p>
          <a:endParaRPr lang="ru-RU"/>
        </a:p>
      </dgm:t>
    </dgm:pt>
    <dgm:pt modelId="{0E052B0D-3C7A-44A4-99DD-ECD9E4028C0B}" type="pres">
      <dgm:prSet presAssocID="{03A8AD6F-EB7B-4778-982F-8A18CCBD4B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C7054E-CD71-48C0-8741-074852E75E72}" type="pres">
      <dgm:prSet presAssocID="{AE0F11E5-852F-43F8-8315-0A6C0F2225A5}" presName="parentText" presStyleLbl="node1" presStyleIdx="0" presStyleCnt="1" custLinFactNeighborX="833" custLinFactNeighborY="11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A9C3E-B0A0-4DEB-AD03-BD8068154D58}" type="presOf" srcId="{03A8AD6F-EB7B-4778-982F-8A18CCBD4B6A}" destId="{0E052B0D-3C7A-44A4-99DD-ECD9E4028C0B}" srcOrd="0" destOrd="0" presId="urn:microsoft.com/office/officeart/2005/8/layout/vList2"/>
    <dgm:cxn modelId="{6E295E8F-E7CF-4464-8208-00ADCD07ED6A}" srcId="{03A8AD6F-EB7B-4778-982F-8A18CCBD4B6A}" destId="{AE0F11E5-852F-43F8-8315-0A6C0F2225A5}" srcOrd="0" destOrd="0" parTransId="{D24F3C1C-F42C-4F1B-879A-674443242922}" sibTransId="{BBE0653A-FF14-4CEF-A65A-3EB6BA59F7C0}"/>
    <dgm:cxn modelId="{CE1F4611-C6B9-45F9-A635-7DA1A583BAAD}" type="presOf" srcId="{AE0F11E5-852F-43F8-8315-0A6C0F2225A5}" destId="{C1C7054E-CD71-48C0-8741-074852E75E72}" srcOrd="0" destOrd="0" presId="urn:microsoft.com/office/officeart/2005/8/layout/vList2"/>
    <dgm:cxn modelId="{C6C6A6B2-E114-4EAA-89FF-A73F65BA8334}" type="presParOf" srcId="{0E052B0D-3C7A-44A4-99DD-ECD9E4028C0B}" destId="{C1C7054E-CD71-48C0-8741-074852E75E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A8AD6F-EB7B-4778-982F-8A18CCBD4B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0F11E5-852F-43F8-8315-0A6C0F2225A5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•  Инструмент анализа качества сведений услуг в РГУ</a:t>
          </a:r>
        </a:p>
        <a:p>
          <a:pPr rtl="0"/>
          <a:r>
            <a:rPr lang="ru-RU" b="1" dirty="0" smtClean="0">
              <a:solidFill>
                <a:schemeClr val="bg1"/>
              </a:solidFill>
            </a:rPr>
            <a:t>•  </a:t>
          </a:r>
          <a:r>
            <a:rPr lang="ru-RU" b="1" dirty="0" smtClean="0"/>
            <a:t>Внедрено в пилотном регионе – Челябинская область</a:t>
          </a:r>
          <a:endParaRPr lang="ru-RU" b="1" dirty="0">
            <a:solidFill>
              <a:schemeClr val="bg1"/>
            </a:solidFill>
          </a:endParaRPr>
        </a:p>
      </dgm:t>
    </dgm:pt>
    <dgm:pt modelId="{D24F3C1C-F42C-4F1B-879A-674443242922}" type="parTrans" cxnId="{6E295E8F-E7CF-4464-8208-00ADCD07ED6A}">
      <dgm:prSet/>
      <dgm:spPr/>
      <dgm:t>
        <a:bodyPr/>
        <a:lstStyle/>
        <a:p>
          <a:endParaRPr lang="ru-RU"/>
        </a:p>
      </dgm:t>
    </dgm:pt>
    <dgm:pt modelId="{BBE0653A-FF14-4CEF-A65A-3EB6BA59F7C0}" type="sibTrans" cxnId="{6E295E8F-E7CF-4464-8208-00ADCD07ED6A}">
      <dgm:prSet/>
      <dgm:spPr/>
      <dgm:t>
        <a:bodyPr/>
        <a:lstStyle/>
        <a:p>
          <a:endParaRPr lang="ru-RU"/>
        </a:p>
      </dgm:t>
    </dgm:pt>
    <dgm:pt modelId="{0E052B0D-3C7A-44A4-99DD-ECD9E4028C0B}" type="pres">
      <dgm:prSet presAssocID="{03A8AD6F-EB7B-4778-982F-8A18CCBD4B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C7054E-CD71-48C0-8741-074852E75E72}" type="pres">
      <dgm:prSet presAssocID="{AE0F11E5-852F-43F8-8315-0A6C0F2225A5}" presName="parentText" presStyleLbl="node1" presStyleIdx="0" presStyleCnt="1" custLinFactNeighborY="276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295E8F-E7CF-4464-8208-00ADCD07ED6A}" srcId="{03A8AD6F-EB7B-4778-982F-8A18CCBD4B6A}" destId="{AE0F11E5-852F-43F8-8315-0A6C0F2225A5}" srcOrd="0" destOrd="0" parTransId="{D24F3C1C-F42C-4F1B-879A-674443242922}" sibTransId="{BBE0653A-FF14-4CEF-A65A-3EB6BA59F7C0}"/>
    <dgm:cxn modelId="{896FF6DF-C437-4993-9CE2-B26490B167B9}" type="presOf" srcId="{03A8AD6F-EB7B-4778-982F-8A18CCBD4B6A}" destId="{0E052B0D-3C7A-44A4-99DD-ECD9E4028C0B}" srcOrd="0" destOrd="0" presId="urn:microsoft.com/office/officeart/2005/8/layout/vList2"/>
    <dgm:cxn modelId="{9C394656-BFE5-4063-A72B-72CE4A69AF82}" type="presOf" srcId="{AE0F11E5-852F-43F8-8315-0A6C0F2225A5}" destId="{C1C7054E-CD71-48C0-8741-074852E75E72}" srcOrd="0" destOrd="0" presId="urn:microsoft.com/office/officeart/2005/8/layout/vList2"/>
    <dgm:cxn modelId="{C8C2087A-8708-426F-91F4-D3949E384221}" type="presParOf" srcId="{0E052B0D-3C7A-44A4-99DD-ECD9E4028C0B}" destId="{C1C7054E-CD71-48C0-8741-074852E75E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7054E-CD71-48C0-8741-074852E75E72}">
      <dsp:nvSpPr>
        <dsp:cNvPr id="0" name=""/>
        <dsp:cNvSpPr/>
      </dsp:nvSpPr>
      <dsp:spPr>
        <a:xfrm>
          <a:off x="0" y="0"/>
          <a:ext cx="8784976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•  Инструмент превращения услуги на бумаге в электронную услугу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•  Альтернатива Типовому решению РГУ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549" y="44549"/>
        <a:ext cx="8695878" cy="823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7054E-CD71-48C0-8741-074852E75E72}">
      <dsp:nvSpPr>
        <dsp:cNvPr id="0" name=""/>
        <dsp:cNvSpPr/>
      </dsp:nvSpPr>
      <dsp:spPr>
        <a:xfrm>
          <a:off x="0" y="21163"/>
          <a:ext cx="8640960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Идеальное решение проблемы поддержания ТКМВ в актуальном состоянии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44664" y="65827"/>
        <a:ext cx="8551632" cy="825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465-7C8F-468D-9D8F-001DD7EC667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C0D-1DB2-42F2-A30C-F84E043A3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465-7C8F-468D-9D8F-001DD7EC667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C0D-1DB2-42F2-A30C-F84E043A3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465-7C8F-468D-9D8F-001DD7EC667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C0D-1DB2-42F2-A30C-F84E043A3EF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465-7C8F-468D-9D8F-001DD7EC667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C0D-1DB2-42F2-A30C-F84E043A3EF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465-7C8F-468D-9D8F-001DD7EC667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C0D-1DB2-42F2-A30C-F84E043A3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465-7C8F-468D-9D8F-001DD7EC667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C0D-1DB2-42F2-A30C-F84E043A3E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465-7C8F-468D-9D8F-001DD7EC667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C0D-1DB2-42F2-A30C-F84E043A3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465-7C8F-468D-9D8F-001DD7EC667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C0D-1DB2-42F2-A30C-F84E043A3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465-7C8F-468D-9D8F-001DD7EC667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C0D-1DB2-42F2-A30C-F84E043A3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465-7C8F-468D-9D8F-001DD7EC667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C0D-1DB2-42F2-A30C-F84E043A3EF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465-7C8F-468D-9D8F-001DD7EC667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C0D-1DB2-42F2-A30C-F84E043A3EF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326E465-7C8F-468D-9D8F-001DD7EC667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3FC0C0D-1DB2-42F2-A30C-F84E043A3EF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u_any\Dropbox\Карта регионов - Эволент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91200"/>
            <a:ext cx="5760640" cy="340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4581128"/>
            <a:ext cx="8681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27584" y="1916832"/>
            <a:ext cx="73152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483637"/>
            <a:ext cx="73152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b="1" dirty="0" smtClean="0"/>
              <a:t>ЗАО «Эволента»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87693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Комплексные </a:t>
            </a:r>
            <a:r>
              <a:rPr lang="ru-RU" dirty="0">
                <a:solidFill>
                  <a:schemeClr val="bg1"/>
                </a:solidFill>
              </a:rPr>
              <a:t>решения для </a:t>
            </a:r>
            <a:r>
              <a:rPr lang="ru-RU" dirty="0" smtClean="0">
                <a:solidFill>
                  <a:schemeClr val="bg1"/>
                </a:solidFill>
              </a:rPr>
              <a:t>организации и </a:t>
            </a:r>
            <a:r>
              <a:rPr lang="ru-RU" dirty="0">
                <a:solidFill>
                  <a:schemeClr val="bg1"/>
                </a:solidFill>
              </a:rPr>
              <a:t>эффективной работы электронного правительства как на региональном, так и федеральном </a:t>
            </a:r>
            <a:r>
              <a:rPr lang="ru-RU" dirty="0" smtClean="0">
                <a:solidFill>
                  <a:schemeClr val="bg1"/>
                </a:solidFill>
              </a:rPr>
              <a:t>уровнях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6995" y="4785237"/>
            <a:ext cx="53285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16 регионов: Мордовия, Челябинская</a:t>
            </a:r>
            <a:r>
              <a:rPr lang="ru-RU" sz="1400" dirty="0"/>
              <a:t>, </a:t>
            </a:r>
            <a:r>
              <a:rPr lang="ru-RU" sz="1400" dirty="0" smtClean="0"/>
              <a:t>Новгородская</a:t>
            </a:r>
            <a:r>
              <a:rPr lang="ru-RU" sz="1400" dirty="0"/>
              <a:t>, Вологодская, Липецкая, Калужская, Кировская, Самарская, Ярославская и Томская области, республики Коми, Башкортостан, Саха (Якутия), </a:t>
            </a:r>
            <a:r>
              <a:rPr lang="ru-RU" sz="1400" dirty="0" smtClean="0"/>
              <a:t>и </a:t>
            </a:r>
            <a:r>
              <a:rPr lang="ru-RU" sz="1400" dirty="0"/>
              <a:t>Кабардино-Балкария, а также ХМАО, </a:t>
            </a:r>
            <a:r>
              <a:rPr lang="ru-RU" sz="1400" dirty="0" smtClean="0"/>
              <a:t>ЯНАО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44824"/>
            <a:ext cx="2920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Области компетенции: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Методическое </a:t>
            </a:r>
            <a:r>
              <a:rPr lang="ru-RU" dirty="0"/>
              <a:t>и экспертное сопровождение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Консультирование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Разработка</a:t>
            </a:r>
            <a:r>
              <a:rPr lang="ru-RU" dirty="0"/>
              <a:t>, внедрение и поддержка IT-решений </a:t>
            </a:r>
            <a:r>
              <a:rPr lang="ru-RU" dirty="0" smtClean="0"/>
              <a:t>в госуправлении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Интеграционные </a:t>
            </a:r>
            <a:r>
              <a:rPr lang="ru-RU" dirty="0"/>
              <a:t>задачи</a:t>
            </a:r>
          </a:p>
        </p:txBody>
      </p:sp>
      <p:pic>
        <p:nvPicPr>
          <p:cNvPr id="3075" name="Picture 3" descr="C:\Users\shu_any\Dropbox\Evolenta_Logo_Tex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0" y="5589240"/>
            <a:ext cx="26860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9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3968" y="54868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АИС МОНИТОРИНГ РГУ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2232" y="1124744"/>
            <a:ext cx="53285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Преимущества:</a:t>
            </a:r>
          </a:p>
          <a:p>
            <a:endParaRPr lang="ru-RU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 smtClean="0"/>
              <a:t>Постоянный анализ качества состава сведений по услугам, внесенным в РГУ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 smtClean="0"/>
              <a:t>Высокая точность </a:t>
            </a:r>
            <a:r>
              <a:rPr lang="ru-RU" sz="1600" b="1" dirty="0"/>
              <a:t>нахождения критических ошибок, предупреждений и </a:t>
            </a:r>
            <a:r>
              <a:rPr lang="ru-RU" sz="1600" b="1" dirty="0" smtClean="0"/>
              <a:t>замечаний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 smtClean="0"/>
              <a:t> Рейтинг ОИВ/ОМСУ по качеству состава сведений и количеству услуг, внесенных в РГУ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 smtClean="0"/>
              <a:t>Автоматическое создание отчетов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/>
              <a:t>С</a:t>
            </a:r>
            <a:r>
              <a:rPr lang="ru-RU" sz="1600" b="1" dirty="0" smtClean="0"/>
              <a:t>татистика данных в разрезе анализируемых параметров и классификаторов РГУ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27216377"/>
              </p:ext>
            </p:extLst>
          </p:nvPr>
        </p:nvGraphicFramePr>
        <p:xfrm>
          <a:off x="179512" y="5589240"/>
          <a:ext cx="864096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Naday\Dropbox\Мониторинг РГУ\Мониторинг РГУ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556792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007" y="4906034"/>
            <a:ext cx="790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/>
              <a:t>Разработано согласно </a:t>
            </a:r>
            <a:r>
              <a:rPr lang="ru-RU" b="1" dirty="0"/>
              <a:t>постановлению Правительства </a:t>
            </a:r>
            <a:r>
              <a:rPr lang="ru-RU" b="1" dirty="0" smtClean="0"/>
              <a:t>РФ </a:t>
            </a:r>
            <a:r>
              <a:rPr lang="ru-RU" b="1" dirty="0"/>
              <a:t>от 24.10.2011 </a:t>
            </a:r>
            <a:r>
              <a:rPr lang="ru-RU" b="1" dirty="0" smtClean="0"/>
              <a:t>№861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5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39952" y="548680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АИС МОНИТОРИНГ РГУ </a:t>
            </a:r>
          </a:p>
        </p:txBody>
      </p:sp>
      <p:pic>
        <p:nvPicPr>
          <p:cNvPr id="2054" name="Picture 6" descr="C:\Users\Naday\Pictures\Мониторинг-РГУ 2.0(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1" b="-8431"/>
          <a:stretch/>
        </p:blipFill>
        <p:spPr bwMode="auto">
          <a:xfrm>
            <a:off x="5220073" y="1468235"/>
            <a:ext cx="3528392" cy="260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Naday\Pictures\Мониторинг-РГУ 2.0(6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" b="-6245"/>
          <a:stretch/>
        </p:blipFill>
        <p:spPr bwMode="auto">
          <a:xfrm>
            <a:off x="395536" y="1457945"/>
            <a:ext cx="4587633" cy="254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52120" y="395454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Анализ РГУ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5656" y="395454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Рейтинг ОГВ</a:t>
            </a:r>
          </a:p>
        </p:txBody>
      </p:sp>
      <p:pic>
        <p:nvPicPr>
          <p:cNvPr id="2056" name="Picture 8" descr="C:\Users\Naday\Pictures\Мониторинг-РГУ 2.0(14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130" r="-5675" b="24448"/>
          <a:stretch/>
        </p:blipFill>
        <p:spPr bwMode="auto">
          <a:xfrm>
            <a:off x="716052" y="4437112"/>
            <a:ext cx="817642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7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332656"/>
            <a:ext cx="845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АИС МФЦ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581128"/>
            <a:ext cx="8681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333" y="1052736"/>
            <a:ext cx="532859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Преимущества:</a:t>
            </a: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 smtClean="0"/>
              <a:t>Автоматизация </a:t>
            </a:r>
            <a:r>
              <a:rPr lang="ru-RU" sz="1600" b="1" dirty="0"/>
              <a:t>процессов оказания </a:t>
            </a:r>
            <a:r>
              <a:rPr lang="ru-RU" sz="1600" b="1" dirty="0" smtClean="0"/>
              <a:t>услуг как в МФЦ, так и </a:t>
            </a:r>
            <a:r>
              <a:rPr lang="ru-RU" sz="1600" b="1" dirty="0"/>
              <a:t>внутри органов </a:t>
            </a:r>
            <a:r>
              <a:rPr lang="ru-RU" sz="1600" b="1" dirty="0" smtClean="0"/>
              <a:t>власти (в </a:t>
            </a:r>
            <a:r>
              <a:rPr lang="ru-RU" sz="1600" b="1" dirty="0"/>
              <a:t>случае внедрения АИС </a:t>
            </a:r>
            <a:r>
              <a:rPr lang="ru-RU" sz="1600" b="1" dirty="0" smtClean="0"/>
              <a:t>МФЦ </a:t>
            </a:r>
            <a:r>
              <a:rPr lang="ru-RU" sz="1600" b="1" dirty="0"/>
              <a:t>на рабочих местах в </a:t>
            </a:r>
            <a:r>
              <a:rPr lang="ru-RU" sz="1600" b="1" dirty="0" smtClean="0"/>
              <a:t>ведомствах)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 smtClean="0"/>
              <a:t>Обеспечение экспертной информационной </a:t>
            </a:r>
            <a:r>
              <a:rPr lang="ru-RU" sz="1600" b="1" dirty="0"/>
              <a:t>поддержки всех видов деятельности </a:t>
            </a:r>
            <a:r>
              <a:rPr lang="ru-RU" sz="1600" b="1" dirty="0" smtClean="0"/>
              <a:t>МФЦ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 smtClean="0"/>
              <a:t>Осуществление </a:t>
            </a:r>
            <a:r>
              <a:rPr lang="ru-RU" sz="1600" b="1" dirty="0"/>
              <a:t>электронного межведомственного взаимодействия </a:t>
            </a:r>
            <a:r>
              <a:rPr lang="ru-RU" sz="1600" b="1" dirty="0" smtClean="0"/>
              <a:t>без использования дополнительных средств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 smtClean="0"/>
              <a:t>Интеграция с Системой порталов государственных и муниципальных услуг (функций)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 smtClean="0"/>
              <a:t>Осуществление документооборота с применением ЭЦП</a:t>
            </a:r>
            <a:endParaRPr lang="ru-RU" sz="16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3465" y="5805264"/>
            <a:ext cx="8669459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latin typeface="Arial" pitchFamily="34" charset="0"/>
                <a:cs typeface="Arial" pitchFamily="34" charset="0"/>
              </a:rPr>
              <a:t>АИС МФЦ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полностью соответствует требованиям 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Постановления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Правительства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РФ </a:t>
            </a:r>
            <a:r>
              <a:rPr lang="ru-RU" altLang="ja-JP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altLang="ja-JP" b="1" dirty="0">
                <a:latin typeface="Arial" pitchFamily="34" charset="0"/>
                <a:cs typeface="Arial" pitchFamily="34" charset="0"/>
              </a:rPr>
              <a:t>1376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shu_any\Dropbox\АИС МФ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340768"/>
            <a:ext cx="4293096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8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4581128"/>
            <a:ext cx="8681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395796"/>
              </p:ext>
            </p:extLst>
          </p:nvPr>
        </p:nvGraphicFramePr>
        <p:xfrm>
          <a:off x="899592" y="980728"/>
          <a:ext cx="7416824" cy="498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833"/>
                <a:gridCol w="1042991"/>
              </a:tblGrid>
              <a:tr h="64807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Основные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т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ребования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Постановления </a:t>
                      </a: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Правительства </a:t>
                      </a:r>
                      <a:r>
                        <a:rPr lang="ru-RU" altLang="ja-JP" b="1" dirty="0" smtClean="0">
                          <a:latin typeface="Arial" pitchFamily="34" charset="0"/>
                          <a:cs typeface="Arial" pitchFamily="34" charset="0"/>
                        </a:rPr>
                        <a:t>№1376 </a:t>
                      </a:r>
                      <a:endParaRPr lang="ru-RU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Взаимодействие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СМЭВ/РСМЭВ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/>
                        <a:t>ГИС ГМП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ЕСИА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/>
                        <a:t>УЭК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Интеграция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РПГУ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Электронной</a:t>
                      </a:r>
                      <a:r>
                        <a:rPr lang="ru-RU" baseline="0" dirty="0" smtClean="0"/>
                        <a:t> очередью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45648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b="1" dirty="0" smtClean="0"/>
                        <a:t>Поддержка</a:t>
                      </a:r>
                      <a:r>
                        <a:rPr lang="ru-RU" b="1" baseline="0" dirty="0" smtClean="0"/>
                        <a:t> принятия решений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</a:p>
                  </a:txBody>
                  <a:tcPr/>
                </a:tc>
              </a:tr>
              <a:tr h="345648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b="1" dirty="0" smtClean="0"/>
                        <a:t>Формирование электронный комплектов документов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</a:p>
                  </a:txBody>
                  <a:tcPr/>
                </a:tc>
              </a:tr>
              <a:tr h="345648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Автоматическое распределение нагрузки между работниками многофункционального центра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332656"/>
            <a:ext cx="845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АИС МФЦ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08" y="692696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mtClean="0">
                <a:solidFill>
                  <a:schemeClr val="bg1"/>
                </a:solidFill>
              </a:rPr>
              <a:t>Комплексн</a:t>
            </a:r>
            <a:r>
              <a:rPr lang="ru-RU" sz="3200" smtClean="0">
                <a:solidFill>
                  <a:schemeClr val="bg1"/>
                </a:solidFill>
              </a:rPr>
              <a:t>ое</a:t>
            </a:r>
            <a:r>
              <a:rPr lang="ru-RU" sz="3200" smtClean="0">
                <a:solidFill>
                  <a:schemeClr val="bg1"/>
                </a:solidFill>
              </a:rPr>
              <a:t> решение в </a:t>
            </a:r>
            <a:r>
              <a:rPr lang="ru-RU" sz="3200" dirty="0">
                <a:solidFill>
                  <a:schemeClr val="bg1"/>
                </a:solidFill>
              </a:rPr>
              <a:t>области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автоматизации </a:t>
            </a:r>
            <a:r>
              <a:rPr lang="ru-RU" sz="3200" dirty="0">
                <a:solidFill>
                  <a:schemeClr val="bg1"/>
                </a:solidFill>
              </a:rPr>
              <a:t>оказания услуг на базе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МФЦ </a:t>
            </a:r>
            <a:r>
              <a:rPr lang="ru-RU" sz="3200" dirty="0">
                <a:solidFill>
                  <a:schemeClr val="bg1"/>
                </a:solidFill>
              </a:rPr>
              <a:t>и других </a:t>
            </a:r>
            <a:r>
              <a:rPr lang="ru-RU" sz="3200" dirty="0" smtClean="0">
                <a:solidFill>
                  <a:schemeClr val="bg1"/>
                </a:solidFill>
              </a:rPr>
              <a:t>организаций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581128"/>
            <a:ext cx="8681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204864"/>
            <a:ext cx="7416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Комплексные решения </a:t>
            </a:r>
            <a:r>
              <a:rPr lang="ru-RU" b="1" dirty="0"/>
              <a:t>по</a:t>
            </a:r>
            <a:r>
              <a:rPr lang="ru-RU" b="1" dirty="0" smtClean="0"/>
              <a:t> организации </a:t>
            </a:r>
            <a:r>
              <a:rPr lang="ru-RU" b="1" dirty="0"/>
              <a:t>автоматизации оказания услуг на базе МФЦ и других организаций  со</a:t>
            </a:r>
            <a:r>
              <a:rPr lang="ru-RU" b="1" dirty="0" smtClean="0"/>
              <a:t>действуют реализации задач проведения </a:t>
            </a:r>
            <a:r>
              <a:rPr lang="ru-RU" b="1" dirty="0"/>
              <a:t>Административной</a:t>
            </a:r>
            <a:r>
              <a:rPr lang="ru-RU" sz="2000" b="1" dirty="0" smtClean="0"/>
              <a:t> реформы </a:t>
            </a:r>
            <a:r>
              <a:rPr lang="ru-RU" b="1" dirty="0" smtClean="0"/>
              <a:t>на территории РФ: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1600" b="1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 smtClean="0"/>
              <a:t>Обеспечение прозрачного взаимодействия органов власти и населения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600" b="1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 smtClean="0"/>
              <a:t>Экспертно-методическая поддержка процесса перевода услуг в электронный вид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600" b="1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 smtClean="0"/>
              <a:t>Мониторинг процессов перевода услуг в электронный вид, организации межведомственного взаимодействия</a:t>
            </a:r>
            <a:endParaRPr lang="ru-RU" sz="16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578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32494254"/>
              </p:ext>
            </p:extLst>
          </p:nvPr>
        </p:nvGraphicFramePr>
        <p:xfrm>
          <a:off x="179512" y="5589240"/>
          <a:ext cx="864096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3528" y="4581128"/>
            <a:ext cx="8681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27584" y="116632"/>
            <a:ext cx="73152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Региональная структура электронного правительства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776864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00192" y="54868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АИС СПЭР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24936207"/>
              </p:ext>
            </p:extLst>
          </p:nvPr>
        </p:nvGraphicFramePr>
        <p:xfrm>
          <a:off x="179512" y="5589240"/>
          <a:ext cx="878497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C:\Users\Naday\Dropbox\СПЭР\АИС СПЭР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52736"/>
            <a:ext cx="367240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35896" y="1052736"/>
            <a:ext cx="532859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Преимущества:</a:t>
            </a:r>
          </a:p>
          <a:p>
            <a:endParaRPr lang="ru-RU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 smtClean="0"/>
              <a:t>Создание единого стандарта услуги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 smtClean="0"/>
              <a:t>Составление анкеты для экспресс проверки права на предоставление услуги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 smtClean="0"/>
              <a:t>Ведение нормативно-правовой базы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 smtClean="0"/>
              <a:t>Полуавтоматическое создание регламента услуги, как для ОГВ, так и МФЦ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 smtClean="0"/>
              <a:t>Автоматическое внесение изменений в связанные регламенты за счет изменений в едином стандарте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 smtClean="0"/>
              <a:t>Автозагрузка регламентов в АИС МФЦ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 smtClean="0"/>
              <a:t>Экспорт сведений об услуге в РГУ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581128"/>
            <a:ext cx="8681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4581128"/>
            <a:ext cx="8681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1124744"/>
            <a:ext cx="849694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300" dirty="0"/>
              <a:t>Этапы и задачи </a:t>
            </a:r>
            <a:r>
              <a:rPr lang="ru-RU" sz="3300" dirty="0" smtClean="0"/>
              <a:t>автоматизации оказания услуг на базе МФЦ и других организаций</a:t>
            </a:r>
            <a:endParaRPr lang="ru-RU" sz="3300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998628"/>
              </p:ext>
            </p:extLst>
          </p:nvPr>
        </p:nvGraphicFramePr>
        <p:xfrm>
          <a:off x="439886" y="1700808"/>
          <a:ext cx="8448675" cy="363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Visio" r:id="rId3" imgW="10759125" imgH="4875660" progId="Visio.Drawing.11">
                  <p:embed/>
                </p:oleObj>
              </mc:Choice>
              <mc:Fallback>
                <p:oleObj name="Visio" r:id="rId3" imgW="10759125" imgH="4875660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86" y="1700808"/>
                        <a:ext cx="8448675" cy="363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1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00192" y="54868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АИС СПЭР</a:t>
            </a: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2911058" y="3847319"/>
            <a:ext cx="1656184" cy="915842"/>
          </a:xfrm>
          <a:prstGeom prst="flowChartMultidocument">
            <a:avLst/>
          </a:prstGeom>
          <a:solidFill>
            <a:srgbClr val="7030A0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Единый стандарт муниципальной услуги </a:t>
            </a:r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3002280" y="2564904"/>
            <a:ext cx="1621353" cy="858381"/>
          </a:xfrm>
          <a:prstGeom prst="flowChartMultidocumen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Единый стандарт государственной услуги </a:t>
            </a:r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3002280" y="1340768"/>
            <a:ext cx="1688147" cy="780668"/>
          </a:xfrm>
          <a:prstGeom prst="flowChartMulti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Единый стандарт федеральной услуги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2644" y="1340768"/>
            <a:ext cx="1454560" cy="59893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Регламент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РОИВ 1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99228" y="2852936"/>
            <a:ext cx="1349035" cy="64400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Регламент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МФЦ </a:t>
            </a:r>
            <a:r>
              <a:rPr lang="en-US" sz="14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1</a:t>
            </a:r>
            <a:endParaRPr lang="ru-RU" sz="14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86604" y="2121436"/>
            <a:ext cx="1454560" cy="6029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>Регламент </a:t>
            </a:r>
          </a:p>
          <a:p>
            <a:pPr algn="ctr">
              <a:lnSpc>
                <a:spcPct val="115000"/>
              </a:lnSpc>
            </a:pPr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>РОИВ </a:t>
            </a:r>
            <a:r>
              <a:rPr lang="en-US" sz="1600" dirty="0">
                <a:solidFill>
                  <a:schemeClr val="tx1"/>
                </a:solidFill>
                <a:ea typeface="Calibri"/>
                <a:cs typeface="Times New Roman"/>
              </a:rPr>
              <a:t>N</a:t>
            </a:r>
            <a:endParaRPr lang="ru-RU" sz="16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67278" y="3694324"/>
            <a:ext cx="1380985" cy="6109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Регламент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МФЦ 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>N</a:t>
            </a: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73012" y="4374167"/>
            <a:ext cx="1368152" cy="668625"/>
          </a:xfrm>
          <a:prstGeom prst="roundRect">
            <a:avLst/>
          </a:prstGeom>
          <a:solidFill>
            <a:srgbClr val="7030A0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>Регламент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>ОМСУ </a:t>
            </a:r>
            <a:r>
              <a:rPr lang="ru-RU" sz="1600" dirty="0" smtClean="0">
                <a:solidFill>
                  <a:schemeClr val="tx1"/>
                </a:solidFill>
                <a:ea typeface="Calibri"/>
                <a:cs typeface="Times New Roman"/>
              </a:rPr>
              <a:t>1</a:t>
            </a:r>
            <a:endParaRPr lang="ru-RU" sz="16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58686" y="5174202"/>
            <a:ext cx="1382477" cy="673255"/>
          </a:xfrm>
          <a:prstGeom prst="roundRect">
            <a:avLst/>
          </a:prstGeom>
          <a:solidFill>
            <a:srgbClr val="7030A0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>Регламент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>ОМСУ </a:t>
            </a:r>
            <a:r>
              <a:rPr lang="en-US" sz="1600" dirty="0">
                <a:solidFill>
                  <a:schemeClr val="tx1"/>
                </a:solidFill>
                <a:ea typeface="Calibri"/>
                <a:cs typeface="Times New Roman"/>
              </a:rPr>
              <a:t>N</a:t>
            </a:r>
            <a:endParaRPr lang="ru-RU" sz="16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cxnSp>
        <p:nvCxnSpPr>
          <p:cNvPr id="19" name="Прямая со стрелкой 18"/>
          <p:cNvCxnSpPr>
            <a:stCxn id="14" idx="1"/>
            <a:endCxn id="12" idx="3"/>
          </p:cNvCxnSpPr>
          <p:nvPr/>
        </p:nvCxnSpPr>
        <p:spPr>
          <a:xfrm flipH="1" flipV="1">
            <a:off x="4690427" y="1731102"/>
            <a:ext cx="908801" cy="14438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6" idx="1"/>
          </p:cNvCxnSpPr>
          <p:nvPr/>
        </p:nvCxnSpPr>
        <p:spPr>
          <a:xfrm flipH="1" flipV="1">
            <a:off x="4572002" y="1961418"/>
            <a:ext cx="995276" cy="20383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597816" y="4026941"/>
            <a:ext cx="995279" cy="2678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8" idx="1"/>
            <a:endCxn id="7" idx="3"/>
          </p:cNvCxnSpPr>
          <p:nvPr/>
        </p:nvCxnSpPr>
        <p:spPr>
          <a:xfrm flipH="1" flipV="1">
            <a:off x="4567242" y="4305240"/>
            <a:ext cx="1891444" cy="1205590"/>
          </a:xfrm>
          <a:prstGeom prst="straightConnector1">
            <a:avLst/>
          </a:prstGeom>
          <a:ln w="19050">
            <a:solidFill>
              <a:srgbClr val="7030A0">
                <a:alpha val="6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7" idx="1"/>
            <a:endCxn id="7" idx="3"/>
          </p:cNvCxnSpPr>
          <p:nvPr/>
        </p:nvCxnSpPr>
        <p:spPr>
          <a:xfrm flipH="1" flipV="1">
            <a:off x="4567242" y="4305240"/>
            <a:ext cx="1905770" cy="403240"/>
          </a:xfrm>
          <a:prstGeom prst="straightConnector1">
            <a:avLst/>
          </a:prstGeom>
          <a:ln w="19050">
            <a:solidFill>
              <a:srgbClr val="7030A0">
                <a:alpha val="6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4" idx="1"/>
            <a:endCxn id="7" idx="3"/>
          </p:cNvCxnSpPr>
          <p:nvPr/>
        </p:nvCxnSpPr>
        <p:spPr>
          <a:xfrm flipH="1">
            <a:off x="4567242" y="3174937"/>
            <a:ext cx="1031986" cy="11303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4" idx="1"/>
            <a:endCxn id="11" idx="3"/>
          </p:cNvCxnSpPr>
          <p:nvPr/>
        </p:nvCxnSpPr>
        <p:spPr>
          <a:xfrm flipH="1" flipV="1">
            <a:off x="4623633" y="2994095"/>
            <a:ext cx="975595" cy="1808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6" idx="1"/>
            <a:endCxn id="11" idx="3"/>
          </p:cNvCxnSpPr>
          <p:nvPr/>
        </p:nvCxnSpPr>
        <p:spPr>
          <a:xfrm flipH="1" flipV="1">
            <a:off x="4623633" y="2994095"/>
            <a:ext cx="943645" cy="10056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055151"/>
              </p:ext>
            </p:extLst>
          </p:nvPr>
        </p:nvGraphicFramePr>
        <p:xfrm>
          <a:off x="0" y="2216145"/>
          <a:ext cx="2380796" cy="2380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Visio" r:id="rId3" imgW="3004689" imgH="3005100" progId="Visio.Drawing.11">
                  <p:embed/>
                </p:oleObj>
              </mc:Choice>
              <mc:Fallback>
                <p:oleObj name="Visio" r:id="rId3" imgW="3004689" imgH="30051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16145"/>
                        <a:ext cx="2380796" cy="2380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Прямая со стрелкой 46"/>
          <p:cNvCxnSpPr>
            <a:stCxn id="13" idx="1"/>
            <a:endCxn id="11" idx="3"/>
          </p:cNvCxnSpPr>
          <p:nvPr/>
        </p:nvCxnSpPr>
        <p:spPr>
          <a:xfrm flipH="1">
            <a:off x="4623633" y="1640235"/>
            <a:ext cx="1799011" cy="1353860"/>
          </a:xfrm>
          <a:prstGeom prst="straightConnector1">
            <a:avLst/>
          </a:prstGeom>
          <a:ln w="1905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5" idx="1"/>
            <a:endCxn id="11" idx="3"/>
          </p:cNvCxnSpPr>
          <p:nvPr/>
        </p:nvCxnSpPr>
        <p:spPr>
          <a:xfrm flipH="1">
            <a:off x="4623633" y="2422911"/>
            <a:ext cx="1762971" cy="57118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Скругленный прямоугольник 4"/>
          <p:cNvSpPr/>
          <p:nvPr/>
        </p:nvSpPr>
        <p:spPr>
          <a:xfrm>
            <a:off x="196602" y="5850663"/>
            <a:ext cx="8551862" cy="823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solidFill>
                <a:schemeClr val="bg1"/>
              </a:solidFill>
            </a:endParaRPr>
          </a:p>
        </p:txBody>
      </p:sp>
      <p:cxnSp>
        <p:nvCxnSpPr>
          <p:cNvPr id="88" name="Прямая со стрелкой 87"/>
          <p:cNvCxnSpPr>
            <a:endCxn id="12" idx="1"/>
          </p:cNvCxnSpPr>
          <p:nvPr/>
        </p:nvCxnSpPr>
        <p:spPr>
          <a:xfrm flipV="1">
            <a:off x="2051720" y="1731102"/>
            <a:ext cx="950560" cy="1341889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endCxn id="11" idx="1"/>
          </p:cNvCxnSpPr>
          <p:nvPr/>
        </p:nvCxnSpPr>
        <p:spPr>
          <a:xfrm flipV="1">
            <a:off x="2051720" y="2994095"/>
            <a:ext cx="950560" cy="78896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endCxn id="7" idx="1"/>
          </p:cNvCxnSpPr>
          <p:nvPr/>
        </p:nvCxnSpPr>
        <p:spPr>
          <a:xfrm>
            <a:off x="2046962" y="3083408"/>
            <a:ext cx="864096" cy="1221832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255376" y="5847457"/>
            <a:ext cx="617443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/>
              <a:t>Инструмент быстрого тиражирования регламентов услуг</a:t>
            </a:r>
          </a:p>
        </p:txBody>
      </p:sp>
    </p:spTree>
    <p:extLst>
      <p:ext uri="{BB962C8B-B14F-4D97-AF65-F5344CB8AC3E}">
        <p14:creationId xmlns:p14="http://schemas.microsoft.com/office/powerpoint/2010/main" val="42579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00192" y="54868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АИС ТКМВ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91344883"/>
              </p:ext>
            </p:extLst>
          </p:nvPr>
        </p:nvGraphicFramePr>
        <p:xfrm>
          <a:off x="251520" y="5589240"/>
          <a:ext cx="864096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35896" y="1052736"/>
            <a:ext cx="53285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Преимущества:</a:t>
            </a:r>
          </a:p>
          <a:p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 smtClean="0"/>
              <a:t>Автоматизация </a:t>
            </a:r>
            <a:r>
              <a:rPr lang="ru-RU" sz="1600" b="1" dirty="0"/>
              <a:t>процесса создания и </a:t>
            </a:r>
            <a:r>
              <a:rPr lang="ru-RU" sz="1600" b="1" dirty="0" smtClean="0"/>
              <a:t>обновления ТКМВ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 smtClean="0"/>
              <a:t>Автоматизация </a:t>
            </a:r>
            <a:r>
              <a:rPr lang="ru-RU" sz="1600" b="1" dirty="0"/>
              <a:t>обновления всех ТКМВ при </a:t>
            </a:r>
            <a:r>
              <a:rPr lang="ru-RU" sz="1600" b="1" dirty="0" smtClean="0"/>
              <a:t>внесении изменений </a:t>
            </a:r>
            <a:r>
              <a:rPr lang="ru-RU" sz="1600" b="1" dirty="0"/>
              <a:t>в сведения или в НПА </a:t>
            </a:r>
          </a:p>
          <a:p>
            <a:endParaRPr lang="ru-RU" sz="16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 smtClean="0"/>
              <a:t>Оптимизация </a:t>
            </a:r>
            <a:r>
              <a:rPr lang="ru-RU" sz="1600" b="1" dirty="0"/>
              <a:t>процесса экспертизы и доработки </a:t>
            </a:r>
            <a:r>
              <a:rPr lang="ru-RU" sz="1600" b="1" dirty="0" smtClean="0"/>
              <a:t>ТКМВ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 smtClean="0"/>
              <a:t>Минимизация </a:t>
            </a:r>
            <a:r>
              <a:rPr lang="ru-RU" sz="1600" b="1" dirty="0"/>
              <a:t>количества ошибок в </a:t>
            </a:r>
            <a:r>
              <a:rPr lang="ru-RU" sz="1600" b="1" dirty="0" smtClean="0"/>
              <a:t>ТКМВ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 smtClean="0"/>
              <a:t>Мониторинг </a:t>
            </a:r>
            <a:r>
              <a:rPr lang="ru-RU" sz="1600" b="1" dirty="0"/>
              <a:t>перехода к организации </a:t>
            </a:r>
            <a:r>
              <a:rPr lang="ru-RU" sz="1600" b="1" dirty="0" smtClean="0"/>
              <a:t>МВ  взаимодействия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/>
              <a:t>Внедрено в 15  субъектах РФ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581128"/>
            <a:ext cx="8681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shu_any\Dropbox\ИС ТКМВ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52736"/>
            <a:ext cx="3653735" cy="365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95953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Функциональные возможности АИС ТКМВ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581128"/>
            <a:ext cx="8681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" r="810"/>
          <a:stretch/>
        </p:blipFill>
        <p:spPr bwMode="auto">
          <a:xfrm>
            <a:off x="179512" y="1124743"/>
            <a:ext cx="8825408" cy="527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5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95953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Схема согласования МВ </a:t>
            </a:r>
            <a:r>
              <a:rPr lang="ru-RU" sz="3200" dirty="0" smtClean="0"/>
              <a:t>документов </a:t>
            </a:r>
          </a:p>
          <a:p>
            <a:pPr algn="ctr"/>
            <a:r>
              <a:rPr lang="ru-RU" sz="3200" dirty="0" smtClean="0"/>
              <a:t>в АИС ТКМВ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581128"/>
            <a:ext cx="8681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65287"/>
            <a:ext cx="70580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13144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1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438</TotalTime>
  <Words>522</Words>
  <Application>Microsoft Office PowerPoint</Application>
  <PresentationFormat>Экран (4:3)</PresentationFormat>
  <Paragraphs>139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Волна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Naday</dc:creator>
  <cp:lastModifiedBy>Naday</cp:lastModifiedBy>
  <cp:revision>40</cp:revision>
  <dcterms:created xsi:type="dcterms:W3CDTF">2013-08-29T06:29:58Z</dcterms:created>
  <dcterms:modified xsi:type="dcterms:W3CDTF">2013-09-11T09:47:46Z</dcterms:modified>
</cp:coreProperties>
</file>